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85" r:id="rId3"/>
    <p:sldId id="309" r:id="rId4"/>
    <p:sldId id="308" r:id="rId5"/>
    <p:sldId id="310" r:id="rId6"/>
    <p:sldId id="311" r:id="rId7"/>
    <p:sldId id="314" r:id="rId8"/>
    <p:sldId id="312" r:id="rId9"/>
    <p:sldId id="329" r:id="rId10"/>
    <p:sldId id="319" r:id="rId11"/>
    <p:sldId id="313" r:id="rId12"/>
    <p:sldId id="320" r:id="rId13"/>
    <p:sldId id="321" r:id="rId14"/>
    <p:sldId id="315" r:id="rId15"/>
    <p:sldId id="322" r:id="rId16"/>
    <p:sldId id="323" r:id="rId17"/>
    <p:sldId id="324" r:id="rId18"/>
    <p:sldId id="325" r:id="rId19"/>
    <p:sldId id="330" r:id="rId20"/>
    <p:sldId id="316" r:id="rId21"/>
    <p:sldId id="318" r:id="rId22"/>
    <p:sldId id="317" r:id="rId23"/>
    <p:sldId id="326" r:id="rId24"/>
    <p:sldId id="327" r:id="rId25"/>
    <p:sldId id="328"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285"/>
            <p14:sldId id="309"/>
            <p14:sldId id="308"/>
            <p14:sldId id="310"/>
            <p14:sldId id="311"/>
            <p14:sldId id="314"/>
            <p14:sldId id="312"/>
            <p14:sldId id="329"/>
            <p14:sldId id="319"/>
            <p14:sldId id="313"/>
            <p14:sldId id="320"/>
            <p14:sldId id="321"/>
            <p14:sldId id="315"/>
            <p14:sldId id="322"/>
            <p14:sldId id="323"/>
            <p14:sldId id="324"/>
            <p14:sldId id="325"/>
            <p14:sldId id="330"/>
            <p14:sldId id="316"/>
            <p14:sldId id="318"/>
            <p14:sldId id="317"/>
            <p14:sldId id="326"/>
            <p14:sldId id="327"/>
            <p14:sldId id="328"/>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B42E"/>
    <a:srgbClr val="E2AC00"/>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1" autoAdjust="0"/>
    <p:restoredTop sz="63819" autoAdjust="0"/>
  </p:normalViewPr>
  <p:slideViewPr>
    <p:cSldViewPr snapToGrid="0">
      <p:cViewPr varScale="1">
        <p:scale>
          <a:sx n="37" d="100"/>
          <a:sy n="37" d="100"/>
        </p:scale>
        <p:origin x="12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2533905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304657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657952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We begin with a scenario of an example of failure propagation—when multiple services stop working for some reason, we want to know why and how it happened so that we can prevent similar failures from happening in the future. It helps us to choose more appropriate actions to take, based on knowledge of which microservices are most likely at fault and/or whether there are other resources that could be affected by similar failures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a:t>
            </a:fld>
            <a:endParaRPr lang="en-US"/>
          </a:p>
        </p:txBody>
      </p:sp>
    </p:spTree>
    <p:extLst>
      <p:ext uri="{BB962C8B-B14F-4D97-AF65-F5344CB8AC3E}">
        <p14:creationId xmlns:p14="http://schemas.microsoft.com/office/powerpoint/2010/main" val="174192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a:t>
            </a:fld>
            <a:endParaRPr lang="en-US"/>
          </a:p>
        </p:txBody>
      </p:sp>
    </p:spTree>
    <p:extLst>
      <p:ext uri="{BB962C8B-B14F-4D97-AF65-F5344CB8AC3E}">
        <p14:creationId xmlns:p14="http://schemas.microsoft.com/office/powerpoint/2010/main" val="350198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a:t>
            </a:fld>
            <a:endParaRPr lang="en-US"/>
          </a:p>
        </p:txBody>
      </p:sp>
    </p:spTree>
    <p:extLst>
      <p:ext uri="{BB962C8B-B14F-4D97-AF65-F5344CB8AC3E}">
        <p14:creationId xmlns:p14="http://schemas.microsoft.com/office/powerpoint/2010/main" val="233808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278779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1588772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438077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a:t>
            </a:fld>
            <a:endParaRPr lang="en-US"/>
          </a:p>
        </p:txBody>
      </p:sp>
    </p:spTree>
    <p:extLst>
      <p:ext uri="{BB962C8B-B14F-4D97-AF65-F5344CB8AC3E}">
        <p14:creationId xmlns:p14="http://schemas.microsoft.com/office/powerpoint/2010/main" val="428021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3854640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11/9/2022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11/9/2022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11/9/2022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11/9/2022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11/9/2022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11/9/2022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11/9/2022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11/9/2022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11/9/2022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11/9/2022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iqra.zafar@hpi.de" TargetMode="External"/><Relationship Id="rId5" Type="http://schemas.openxmlformats.org/officeDocument/2006/relationships/hyperlink" Target="mailto:matthias.barkowsky@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3999" y="1122363"/>
            <a:ext cx="9794789" cy="4066164"/>
          </a:xfrm>
        </p:spPr>
        <p:txBody>
          <a:bodyPr>
            <a:normAutofit/>
          </a:bodyPr>
          <a:lstStyle/>
          <a:p>
            <a:r>
              <a:rPr lang="en-US" sz="4400" b="1" dirty="0"/>
              <a:t>Anomaly Propagation on Graphs</a:t>
            </a:r>
            <a:br>
              <a:rPr lang="en-US" sz="4400" b="1" dirty="0"/>
            </a:br>
            <a:r>
              <a:rPr kumimoji="0" lang="en-US" sz="3200" b="0" i="0" u="none" strike="noStrike" kern="1200" cap="none" spc="0" normalizeH="0" baseline="0" noProof="0" dirty="0">
                <a:ln>
                  <a:noFill/>
                </a:ln>
                <a:solidFill>
                  <a:srgbClr val="5A6166"/>
                </a:solidFill>
                <a:effectLst/>
                <a:uLnTx/>
                <a:uFillTx/>
                <a:latin typeface="Verdana"/>
                <a:ea typeface="+mj-ea"/>
                <a:cs typeface="+mj-cs"/>
              </a:rPr>
              <a:t>lecture-8</a:t>
            </a:r>
            <a:br>
              <a:rPr kumimoji="0" lang="en-US" sz="3200" b="0" i="0" u="none" strike="noStrike" kern="1200" cap="none" spc="0" normalizeH="0" baseline="0" noProof="0" dirty="0">
                <a:ln>
                  <a:noFill/>
                </a:ln>
                <a:solidFill>
                  <a:srgbClr val="5A6166"/>
                </a:solidFill>
                <a:effectLst/>
                <a:uLnTx/>
                <a:uFillTx/>
                <a:latin typeface="Verdana"/>
                <a:ea typeface="+mj-ea"/>
                <a:cs typeface="+mj-cs"/>
              </a:rPr>
            </a:br>
            <a:r>
              <a:rPr kumimoji="0" lang="en-US" sz="2400" b="0" i="0" u="none" strike="noStrike" kern="1200" cap="none" spc="0" normalizeH="0" baseline="0" noProof="0" dirty="0">
                <a:ln>
                  <a:noFill/>
                </a:ln>
                <a:solidFill>
                  <a:srgbClr val="5A6166"/>
                </a:solidFill>
                <a:effectLst/>
                <a:uLnTx/>
                <a:uFillTx/>
                <a:latin typeface="Verdana"/>
                <a:ea typeface="ＭＳ Ｐゴシック" charset="-128"/>
                <a:cs typeface="+mj-cs"/>
              </a:rPr>
              <a:t>Co</a:t>
            </a:r>
            <a:r>
              <a:rPr kumimoji="0" lang="en-US" altLang="x-none" sz="2400" b="0" i="0" u="none" strike="noStrike" kern="1200" cap="none" spc="0" normalizeH="0" baseline="0" noProof="0" dirty="0">
                <a:ln>
                  <a:noFill/>
                </a:ln>
                <a:solidFill>
                  <a:srgbClr val="5A6166"/>
                </a:solidFill>
                <a:effectLst/>
                <a:uLnTx/>
                <a:uFillTx/>
                <a:latin typeface="Verdana"/>
                <a:ea typeface="ＭＳ Ｐゴシック" charset="-128"/>
                <a:cs typeface="+mj-cs"/>
              </a:rPr>
              <a:t>urse on Graph Neural Networks for Knowledge-Graph Systems (Winter Term 22/23)</a:t>
            </a:r>
            <a:br>
              <a:rPr lang="en-US" altLang="x-none" sz="4900" b="1" dirty="0">
                <a:ea typeface="ＭＳ Ｐゴシック" charset="-128"/>
              </a:rPr>
            </a:br>
            <a:endParaRPr lang="en-US" altLang="x-none" b="1"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
        <p:nvSpPr>
          <p:cNvPr id="5" name="Rectangle 3">
            <a:extLst>
              <a:ext uri="{FF2B5EF4-FFF2-40B4-BE49-F238E27FC236}">
                <a16:creationId xmlns:a16="http://schemas.microsoft.com/office/drawing/2014/main" id="{1D2C983E-F56B-9BE5-0F54-30EC936C15F0}"/>
              </a:ext>
            </a:extLst>
          </p:cNvPr>
          <p:cNvSpPr txBox="1">
            <a:spLocks noChangeArrowheads="1"/>
          </p:cNvSpPr>
          <p:nvPr/>
        </p:nvSpPr>
        <p:spPr bwMode="gray">
          <a:xfrm>
            <a:off x="2495651" y="4844480"/>
            <a:ext cx="7515022" cy="1884793"/>
          </a:xfrm>
          <a:prstGeom prst="rect">
            <a:avLst/>
          </a:prstGeom>
        </p:spPr>
        <p:txBody>
          <a:bodyPr vert="horz" lIns="0" tIns="0" rIns="0" bIns="0" rtlCol="0" anchor="t" anchorCtr="0">
            <a:normAutofit fontScale="25000" lnSpcReduction="20000"/>
          </a:bodyPr>
          <a:lstStyle>
            <a:lvl1pPr marL="0" indent="0" algn="ctr" defTabSz="1219170" rtl="0" eaLnBrk="1" latinLnBrk="0" hangingPunct="1">
              <a:lnSpc>
                <a:spcPts val="2667"/>
              </a:lnSpc>
              <a:spcBef>
                <a:spcPts val="400"/>
              </a:spcBef>
              <a:spcAft>
                <a:spcPts val="400"/>
              </a:spcAft>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5pPr>
            <a:lvl6pPr marL="22860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6pPr>
            <a:lvl7pPr marL="2743200" indent="0" algn="ctr"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32004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8pPr>
            <a:lvl9pPr marL="36576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9pPr>
          </a:lstStyle>
          <a:p>
            <a:r>
              <a:rPr lang="en-US" altLang="x-none" sz="6400">
                <a:ea typeface="ＭＳ Ｐゴシック" charset="-128"/>
              </a:rPr>
              <a:t>Prof. Dr. Holger Giese (</a:t>
            </a:r>
            <a:r>
              <a:rPr lang="en-US" altLang="x-none" sz="6400">
                <a:ea typeface="ＭＳ Ｐゴシック" charset="-128"/>
                <a:hlinkClick r:id="rId3"/>
              </a:rPr>
              <a:t>holger.giese@hpi.uni-potsdam.de)</a:t>
            </a:r>
            <a:r>
              <a:rPr lang="en-US" altLang="x-none" sz="6400">
                <a:ea typeface="ＭＳ Ｐゴシック" charset="-128"/>
              </a:rPr>
              <a:t> </a:t>
            </a:r>
          </a:p>
          <a:p>
            <a:r>
              <a:rPr lang="en-US" altLang="x-none" sz="6400">
                <a:ea typeface="ＭＳ Ｐゴシック" charset="-128"/>
              </a:rPr>
              <a:t>Christian Medeiros Adriano (</a:t>
            </a:r>
            <a:r>
              <a:rPr lang="en-US" altLang="x-none" sz="6400">
                <a:ea typeface="ＭＳ Ｐゴシック" charset="-128"/>
                <a:hlinkClick r:id="rId4"/>
              </a:rPr>
              <a:t>christian.adriano@hpi.de</a:t>
            </a:r>
            <a:r>
              <a:rPr lang="en-US" altLang="x-none" sz="6400">
                <a:ea typeface="ＭＳ Ｐゴシック" charset="-128"/>
              </a:rPr>
              <a:t>) - </a:t>
            </a:r>
            <a:r>
              <a:rPr lang="en-US" altLang="x-none" sz="6400" b="1">
                <a:ea typeface="ＭＳ Ｐゴシック" charset="-128"/>
              </a:rPr>
              <a:t>“Chris”</a:t>
            </a:r>
            <a:endParaRPr lang="en-US" altLang="x-none" sz="6400">
              <a:ea typeface="ＭＳ Ｐゴシック" charset="-128"/>
            </a:endParaRPr>
          </a:p>
          <a:p>
            <a:r>
              <a:rPr lang="en-US" altLang="x-none" sz="6600">
                <a:ea typeface="ＭＳ Ｐゴシック" charset="-128"/>
              </a:rPr>
              <a:t>Matthias Barkowsky (</a:t>
            </a:r>
            <a:r>
              <a:rPr lang="en-US" altLang="x-none" sz="6600">
                <a:ea typeface="ＭＳ Ｐゴシック" charset="-128"/>
                <a:hlinkClick r:id="rId5"/>
              </a:rPr>
              <a:t>matthias.barkowsky@hpi.de</a:t>
            </a:r>
            <a:r>
              <a:rPr lang="en-US" altLang="x-none" sz="6600">
                <a:ea typeface="ＭＳ Ｐゴシック" charset="-128"/>
              </a:rPr>
              <a:t>)</a:t>
            </a:r>
          </a:p>
          <a:p>
            <a:r>
              <a:rPr lang="en-US" altLang="x-none" sz="6600">
                <a:ea typeface="ＭＳ Ｐゴシック" charset="-128"/>
              </a:rPr>
              <a:t>Iqra Zafar (</a:t>
            </a:r>
            <a:r>
              <a:rPr lang="en-US" altLang="x-none" sz="6600">
                <a:ea typeface="ＭＳ Ｐゴシック" charset="-128"/>
                <a:hlinkClick r:id="rId6"/>
              </a:rPr>
              <a:t>iqra.zafar@hpi.de</a:t>
            </a:r>
            <a:r>
              <a:rPr lang="en-US" altLang="x-none" sz="6600">
                <a:ea typeface="ＭＳ Ｐゴシック" charset="-128"/>
              </a:rPr>
              <a:t>)</a:t>
            </a:r>
            <a:endParaRPr lang="en-US" altLang="x-none" sz="66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48A2-F4F7-B450-82C0-A90D3B00DA71}"/>
              </a:ext>
            </a:extLst>
          </p:cNvPr>
          <p:cNvSpPr>
            <a:spLocks noGrp="1"/>
          </p:cNvSpPr>
          <p:nvPr>
            <p:ph type="title"/>
          </p:nvPr>
        </p:nvSpPr>
        <p:spPr/>
        <p:txBody>
          <a:bodyPr/>
          <a:lstStyle/>
          <a:p>
            <a:r>
              <a:rPr lang="en-US" dirty="0"/>
              <a:t>3. Anomaly Propagation Subgraphs</a:t>
            </a:r>
          </a:p>
        </p:txBody>
      </p:sp>
      <p:sp>
        <p:nvSpPr>
          <p:cNvPr id="3" name="Content Placeholder 2">
            <a:extLst>
              <a:ext uri="{FF2B5EF4-FFF2-40B4-BE49-F238E27FC236}">
                <a16:creationId xmlns:a16="http://schemas.microsoft.com/office/drawing/2014/main" id="{32397EE8-58A4-FB9D-5891-024E14C95B68}"/>
              </a:ext>
            </a:extLst>
          </p:cNvPr>
          <p:cNvSpPr>
            <a:spLocks noGrp="1"/>
          </p:cNvSpPr>
          <p:nvPr>
            <p:ph idx="1"/>
          </p:nvPr>
        </p:nvSpPr>
        <p:spPr>
          <a:xfrm>
            <a:off x="478369" y="1213308"/>
            <a:ext cx="11473384" cy="4797724"/>
          </a:xfrm>
        </p:spPr>
        <p:txBody>
          <a:bodyPr/>
          <a:lstStyle/>
          <a:p>
            <a:r>
              <a:rPr lang="en-US" b="1" dirty="0"/>
              <a:t>Problem: </a:t>
            </a:r>
          </a:p>
          <a:p>
            <a:pPr lvl="2"/>
            <a:r>
              <a:rPr lang="en-US" dirty="0"/>
              <a:t>Small result graph </a:t>
            </a:r>
          </a:p>
          <a:p>
            <a:pPr marL="239994" lvl="2" indent="0">
              <a:buNone/>
            </a:pPr>
            <a:endParaRPr lang="en-US" dirty="0"/>
          </a:p>
          <a:p>
            <a:pPr marL="1300" lvl="1" indent="0">
              <a:buNone/>
            </a:pPr>
            <a:endParaRPr lang="en-US" b="1" dirty="0"/>
          </a:p>
          <a:p>
            <a:pPr marL="1300" lvl="1" indent="0">
              <a:buNone/>
            </a:pPr>
            <a:endParaRPr lang="en-US" b="1" dirty="0"/>
          </a:p>
          <a:p>
            <a:pPr marL="1300" lvl="1" indent="0">
              <a:buNone/>
            </a:pPr>
            <a:endParaRPr lang="en-US" b="1" dirty="0"/>
          </a:p>
          <a:p>
            <a:pPr marL="1300" lvl="1" indent="0">
              <a:buNone/>
            </a:pPr>
            <a:endParaRPr lang="en-US" b="1" dirty="0"/>
          </a:p>
          <a:p>
            <a:pPr marL="1300" lvl="1" indent="0">
              <a:buNone/>
            </a:pPr>
            <a:endParaRPr lang="en-US" b="1" dirty="0"/>
          </a:p>
          <a:p>
            <a:pPr marL="1300" lvl="1" indent="0">
              <a:buNone/>
            </a:pPr>
            <a:r>
              <a:rPr lang="en-US" b="1" dirty="0"/>
              <a:t>Solution: </a:t>
            </a:r>
          </a:p>
          <a:p>
            <a:pPr marL="582894" lvl="2" indent="-342900"/>
            <a:r>
              <a:rPr lang="en-US" dirty="0"/>
              <a:t>Loosen constraints and,  sample graphs and timesteps </a:t>
            </a:r>
          </a:p>
          <a:p>
            <a:pPr marL="239994" lvl="2" indent="0">
              <a:buNone/>
            </a:pPr>
            <a:endParaRPr lang="en-US" dirty="0"/>
          </a:p>
        </p:txBody>
      </p:sp>
      <p:sp>
        <p:nvSpPr>
          <p:cNvPr id="4" name="Slide Number Placeholder 3">
            <a:extLst>
              <a:ext uri="{FF2B5EF4-FFF2-40B4-BE49-F238E27FC236}">
                <a16:creationId xmlns:a16="http://schemas.microsoft.com/office/drawing/2014/main" id="{C62869ED-FE06-F115-1AFC-5F198239D153}"/>
              </a:ext>
            </a:extLst>
          </p:cNvPr>
          <p:cNvSpPr>
            <a:spLocks noGrp="1"/>
          </p:cNvSpPr>
          <p:nvPr>
            <p:ph type="sldNum" sz="quarter" idx="12"/>
          </p:nvPr>
        </p:nvSpPr>
        <p:spPr/>
        <p:txBody>
          <a:bodyPr/>
          <a:lstStyle/>
          <a:p>
            <a:fld id="{81561042-0DC2-4A04-AA50-F6D44EB20EBA}" type="slidenum">
              <a:rPr lang="en-US" smtClean="0"/>
              <a:t>10</a:t>
            </a:fld>
            <a:endParaRPr lang="en-US"/>
          </a:p>
        </p:txBody>
      </p:sp>
      <p:pic>
        <p:nvPicPr>
          <p:cNvPr id="6" name="Picture 5">
            <a:extLst>
              <a:ext uri="{FF2B5EF4-FFF2-40B4-BE49-F238E27FC236}">
                <a16:creationId xmlns:a16="http://schemas.microsoft.com/office/drawing/2014/main" id="{7C7BB8A8-9FA5-B0F9-246E-11F4BCB7F040}"/>
              </a:ext>
            </a:extLst>
          </p:cNvPr>
          <p:cNvPicPr>
            <a:picLocks noChangeAspect="1"/>
          </p:cNvPicPr>
          <p:nvPr/>
        </p:nvPicPr>
        <p:blipFill rotWithShape="1">
          <a:blip r:embed="rId3"/>
          <a:srcRect l="11641" t="37501" r="69843" b="19722"/>
          <a:stretch/>
        </p:blipFill>
        <p:spPr>
          <a:xfrm>
            <a:off x="3614737" y="1404696"/>
            <a:ext cx="4962526" cy="3224595"/>
          </a:xfrm>
          <a:prstGeom prst="rect">
            <a:avLst/>
          </a:prstGeom>
        </p:spPr>
      </p:pic>
    </p:spTree>
    <p:extLst>
      <p:ext uri="{BB962C8B-B14F-4D97-AF65-F5344CB8AC3E}">
        <p14:creationId xmlns:p14="http://schemas.microsoft.com/office/powerpoint/2010/main" val="134963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94103-BBD2-47A6-5343-C8BB05116300}"/>
              </a:ext>
            </a:extLst>
          </p:cNvPr>
          <p:cNvSpPr>
            <a:spLocks noGrp="1"/>
          </p:cNvSpPr>
          <p:nvPr>
            <p:ph type="title"/>
          </p:nvPr>
        </p:nvSpPr>
        <p:spPr>
          <a:xfrm>
            <a:off x="478369" y="144002"/>
            <a:ext cx="9169401" cy="751738"/>
          </a:xfrm>
        </p:spPr>
        <p:txBody>
          <a:bodyPr/>
          <a:lstStyle/>
          <a:p>
            <a:r>
              <a:rPr lang="en-US" dirty="0"/>
              <a:t>3. Static subgraph sampling (node2vec)</a:t>
            </a:r>
            <a:br>
              <a:rPr lang="en-US" dirty="0"/>
            </a:br>
            <a:br>
              <a:rPr lang="en-US" dirty="0"/>
            </a:br>
            <a:endParaRPr lang="en-US" dirty="0"/>
          </a:p>
        </p:txBody>
      </p:sp>
      <p:sp>
        <p:nvSpPr>
          <p:cNvPr id="5" name="Slide Number Placeholder 4">
            <a:extLst>
              <a:ext uri="{FF2B5EF4-FFF2-40B4-BE49-F238E27FC236}">
                <a16:creationId xmlns:a16="http://schemas.microsoft.com/office/drawing/2014/main" id="{5FAF4349-AC01-6BB9-E452-42CFF1710B78}"/>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11</a:t>
            </a:fld>
            <a:endParaRPr lang="en-US"/>
          </a:p>
        </p:txBody>
      </p:sp>
      <p:sp>
        <p:nvSpPr>
          <p:cNvPr id="6" name="Text Placeholder 1">
            <a:extLst>
              <a:ext uri="{FF2B5EF4-FFF2-40B4-BE49-F238E27FC236}">
                <a16:creationId xmlns:a16="http://schemas.microsoft.com/office/drawing/2014/main" id="{E8735273-65EB-17A3-1ABF-2C00B2A3AEBF}"/>
              </a:ext>
            </a:extLst>
          </p:cNvPr>
          <p:cNvSpPr txBox="1">
            <a:spLocks/>
          </p:cNvSpPr>
          <p:nvPr/>
        </p:nvSpPr>
        <p:spPr>
          <a:xfrm>
            <a:off x="358774" y="996886"/>
            <a:ext cx="6530399" cy="2676887"/>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285750" indent="-285750">
              <a:buFont typeface="Arial" panose="020B0604020202020204" pitchFamily="34" charset="0"/>
              <a:buChar char="•"/>
            </a:pPr>
            <a:r>
              <a:rPr lang="en-US" sz="1400" dirty="0"/>
              <a:t>Based on the idea of the </a:t>
            </a:r>
            <a:r>
              <a:rPr lang="en-US" sz="1400" b="1" dirty="0"/>
              <a:t>node2vec algorithm</a:t>
            </a:r>
          </a:p>
          <a:p>
            <a:pPr marL="285750" indent="-285750">
              <a:buFont typeface="Arial" panose="020B0604020202020204" pitchFamily="34" charset="0"/>
              <a:buChar char="•"/>
            </a:pPr>
            <a:r>
              <a:rPr lang="en-US" sz="1400" dirty="0"/>
              <a:t>Simplified random walk sampling based on a combination of </a:t>
            </a:r>
            <a:r>
              <a:rPr lang="en-US" sz="1400" b="1" dirty="0"/>
              <a:t>breadth-first sampling (BFS) </a:t>
            </a:r>
            <a:r>
              <a:rPr lang="en-US" sz="1400" dirty="0"/>
              <a:t>and </a:t>
            </a:r>
            <a:r>
              <a:rPr lang="en-US" sz="1400" b="1" dirty="0"/>
              <a:t>depth-first sampling (DFS</a:t>
            </a:r>
            <a:r>
              <a:rPr lang="en-US" sz="1200" b="1" dirty="0"/>
              <a:t>)</a:t>
            </a:r>
          </a:p>
          <a:p>
            <a:pPr marL="285750" indent="-285750">
              <a:buFont typeface="Arial" panose="020B0604020202020204" pitchFamily="34" charset="0"/>
              <a:buChar char="•"/>
            </a:pPr>
            <a:r>
              <a:rPr lang="en-US" sz="1400" dirty="0"/>
              <a:t>Traversing starts with fixed node(anomaly injected point) and cover only causal edges from our super-graph</a:t>
            </a:r>
          </a:p>
          <a:p>
            <a:pPr marL="285750" indent="-285750">
              <a:buFont typeface="Arial" panose="020B0604020202020204" pitchFamily="34" charset="0"/>
              <a:buChar char="•"/>
            </a:pPr>
            <a:r>
              <a:rPr lang="en-US" sz="1400" dirty="0"/>
              <a:t>Sample the subgraphs with directed edges</a:t>
            </a:r>
            <a:br>
              <a:rPr lang="en-US" sz="1400" dirty="0"/>
            </a:br>
            <a:endParaRPr lang="en-US" sz="1400" dirty="0"/>
          </a:p>
        </p:txBody>
      </p:sp>
      <p:pic>
        <p:nvPicPr>
          <p:cNvPr id="7" name="Picture 6">
            <a:extLst>
              <a:ext uri="{FF2B5EF4-FFF2-40B4-BE49-F238E27FC236}">
                <a16:creationId xmlns:a16="http://schemas.microsoft.com/office/drawing/2014/main" id="{1B1DAA9B-7C2E-88FE-677A-BC7A191042E9}"/>
              </a:ext>
            </a:extLst>
          </p:cNvPr>
          <p:cNvPicPr>
            <a:picLocks noChangeAspect="1"/>
          </p:cNvPicPr>
          <p:nvPr/>
        </p:nvPicPr>
        <p:blipFill>
          <a:blip r:embed="rId3"/>
          <a:stretch>
            <a:fillRect/>
          </a:stretch>
        </p:blipFill>
        <p:spPr>
          <a:xfrm>
            <a:off x="8758776" y="1137295"/>
            <a:ext cx="3298753" cy="3075864"/>
          </a:xfrm>
          <a:prstGeom prst="rect">
            <a:avLst/>
          </a:prstGeom>
        </p:spPr>
      </p:pic>
      <p:sp>
        <p:nvSpPr>
          <p:cNvPr id="9" name="Oval 8">
            <a:extLst>
              <a:ext uri="{FF2B5EF4-FFF2-40B4-BE49-F238E27FC236}">
                <a16:creationId xmlns:a16="http://schemas.microsoft.com/office/drawing/2014/main" id="{153C6559-EE7C-BA17-6215-07E43610565E}"/>
              </a:ext>
            </a:extLst>
          </p:cNvPr>
          <p:cNvSpPr/>
          <p:nvPr/>
        </p:nvSpPr>
        <p:spPr bwMode="gray">
          <a:xfrm>
            <a:off x="5927913" y="297628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1" name="Oval 10">
            <a:extLst>
              <a:ext uri="{FF2B5EF4-FFF2-40B4-BE49-F238E27FC236}">
                <a16:creationId xmlns:a16="http://schemas.microsoft.com/office/drawing/2014/main" id="{72F333EF-4563-B784-CE06-99D3F6AE06EA}"/>
              </a:ext>
            </a:extLst>
          </p:cNvPr>
          <p:cNvSpPr/>
          <p:nvPr/>
        </p:nvSpPr>
        <p:spPr bwMode="gray">
          <a:xfrm>
            <a:off x="6889173" y="341379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3" name="Oval 12">
            <a:extLst>
              <a:ext uri="{FF2B5EF4-FFF2-40B4-BE49-F238E27FC236}">
                <a16:creationId xmlns:a16="http://schemas.microsoft.com/office/drawing/2014/main" id="{3F5D86A1-74A5-78FC-882C-39FFFA529122}"/>
              </a:ext>
            </a:extLst>
          </p:cNvPr>
          <p:cNvSpPr/>
          <p:nvPr/>
        </p:nvSpPr>
        <p:spPr bwMode="gray">
          <a:xfrm>
            <a:off x="6582618" y="4248140"/>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4" name="Oval 13">
            <a:extLst>
              <a:ext uri="{FF2B5EF4-FFF2-40B4-BE49-F238E27FC236}">
                <a16:creationId xmlns:a16="http://schemas.microsoft.com/office/drawing/2014/main" id="{12E56707-5CD4-5FE0-BD33-892F1DE2AACD}"/>
              </a:ext>
            </a:extLst>
          </p:cNvPr>
          <p:cNvSpPr/>
          <p:nvPr/>
        </p:nvSpPr>
        <p:spPr bwMode="gray">
          <a:xfrm>
            <a:off x="6589844" y="5247450"/>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5" name="Oval 14">
            <a:extLst>
              <a:ext uri="{FF2B5EF4-FFF2-40B4-BE49-F238E27FC236}">
                <a16:creationId xmlns:a16="http://schemas.microsoft.com/office/drawing/2014/main" id="{6113F0FB-3327-E843-7EF1-AC266B41DF59}"/>
              </a:ext>
            </a:extLst>
          </p:cNvPr>
          <p:cNvSpPr/>
          <p:nvPr/>
        </p:nvSpPr>
        <p:spPr bwMode="gray">
          <a:xfrm>
            <a:off x="7665311" y="4894431"/>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6" name="Oval 15">
            <a:extLst>
              <a:ext uri="{FF2B5EF4-FFF2-40B4-BE49-F238E27FC236}">
                <a16:creationId xmlns:a16="http://schemas.microsoft.com/office/drawing/2014/main" id="{53915E13-C5E3-674E-DAAE-06FC73131E38}"/>
              </a:ext>
            </a:extLst>
          </p:cNvPr>
          <p:cNvSpPr/>
          <p:nvPr/>
        </p:nvSpPr>
        <p:spPr bwMode="gray">
          <a:xfrm>
            <a:off x="5621358" y="500777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7" name="Oval 16">
            <a:extLst>
              <a:ext uri="{FF2B5EF4-FFF2-40B4-BE49-F238E27FC236}">
                <a16:creationId xmlns:a16="http://schemas.microsoft.com/office/drawing/2014/main" id="{C3A42CDC-3F36-748F-C2A5-D19665559F4F}"/>
              </a:ext>
            </a:extLst>
          </p:cNvPr>
          <p:cNvSpPr/>
          <p:nvPr/>
        </p:nvSpPr>
        <p:spPr bwMode="gray">
          <a:xfrm>
            <a:off x="6234468" y="617695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18" name="Oval 17">
            <a:extLst>
              <a:ext uri="{FF2B5EF4-FFF2-40B4-BE49-F238E27FC236}">
                <a16:creationId xmlns:a16="http://schemas.microsoft.com/office/drawing/2014/main" id="{204ABD89-E6B6-EC2B-E7A0-20DC6388834B}"/>
              </a:ext>
            </a:extLst>
          </p:cNvPr>
          <p:cNvSpPr/>
          <p:nvPr/>
        </p:nvSpPr>
        <p:spPr bwMode="gray">
          <a:xfrm>
            <a:off x="8278421" y="56569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0" name="Straight Arrow Connector 19">
            <a:extLst>
              <a:ext uri="{FF2B5EF4-FFF2-40B4-BE49-F238E27FC236}">
                <a16:creationId xmlns:a16="http://schemas.microsoft.com/office/drawing/2014/main" id="{E351545E-A1FA-81B9-B3EF-DE393C47C678}"/>
              </a:ext>
            </a:extLst>
          </p:cNvPr>
          <p:cNvCxnSpPr>
            <a:stCxn id="9" idx="6"/>
            <a:endCxn id="11" idx="1"/>
          </p:cNvCxnSpPr>
          <p:nvPr/>
        </p:nvCxnSpPr>
        <p:spPr bwMode="gray">
          <a:xfrm>
            <a:off x="6541023" y="3236259"/>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983FC9D-D6DF-DA61-E155-731B49676D82}"/>
              </a:ext>
            </a:extLst>
          </p:cNvPr>
          <p:cNvCxnSpPr>
            <a:cxnSpLocks/>
            <a:stCxn id="11" idx="4"/>
            <a:endCxn id="13" idx="0"/>
          </p:cNvCxnSpPr>
          <p:nvPr/>
        </p:nvCxnSpPr>
        <p:spPr bwMode="gray">
          <a:xfrm flipH="1">
            <a:off x="6889173" y="3933750"/>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CDCCC9-EEFF-6015-0107-A9B321C66904}"/>
              </a:ext>
            </a:extLst>
          </p:cNvPr>
          <p:cNvCxnSpPr>
            <a:cxnSpLocks/>
            <a:stCxn id="13" idx="4"/>
            <a:endCxn id="14" idx="0"/>
          </p:cNvCxnSpPr>
          <p:nvPr/>
        </p:nvCxnSpPr>
        <p:spPr bwMode="gray">
          <a:xfrm>
            <a:off x="6889173" y="4768094"/>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232ED3-40F1-2DAD-DC4E-F2DEE3075BFB}"/>
              </a:ext>
            </a:extLst>
          </p:cNvPr>
          <p:cNvCxnSpPr>
            <a:cxnSpLocks/>
            <a:endCxn id="17" idx="0"/>
          </p:cNvCxnSpPr>
          <p:nvPr/>
        </p:nvCxnSpPr>
        <p:spPr bwMode="gray">
          <a:xfrm flipH="1">
            <a:off x="6541023" y="5767404"/>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2408162-2069-92C2-8E09-EB099CA9D028}"/>
              </a:ext>
            </a:extLst>
          </p:cNvPr>
          <p:cNvCxnSpPr>
            <a:cxnSpLocks/>
            <a:stCxn id="14" idx="6"/>
          </p:cNvCxnSpPr>
          <p:nvPr/>
        </p:nvCxnSpPr>
        <p:spPr bwMode="gray">
          <a:xfrm flipV="1">
            <a:off x="7202954" y="5247450"/>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E0130F4-1ED4-E709-5A15-D35147BCADC2}"/>
              </a:ext>
            </a:extLst>
          </p:cNvPr>
          <p:cNvCxnSpPr>
            <a:cxnSpLocks/>
            <a:endCxn id="18" idx="0"/>
          </p:cNvCxnSpPr>
          <p:nvPr/>
        </p:nvCxnSpPr>
        <p:spPr bwMode="gray">
          <a:xfrm>
            <a:off x="8157085" y="5313646"/>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A5D3002-CAFB-1BB6-5765-11878FF23871}"/>
              </a:ext>
            </a:extLst>
          </p:cNvPr>
          <p:cNvCxnSpPr>
            <a:cxnSpLocks/>
            <a:stCxn id="14" idx="2"/>
            <a:endCxn id="16" idx="5"/>
          </p:cNvCxnSpPr>
          <p:nvPr/>
        </p:nvCxnSpPr>
        <p:spPr bwMode="gray">
          <a:xfrm flipH="1" flipV="1">
            <a:off x="6144680" y="5451580"/>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139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37BD-3741-BFE4-D04B-2C5391788DF4}"/>
              </a:ext>
            </a:extLst>
          </p:cNvPr>
          <p:cNvSpPr>
            <a:spLocks noGrp="1"/>
          </p:cNvSpPr>
          <p:nvPr>
            <p:ph type="title"/>
          </p:nvPr>
        </p:nvSpPr>
        <p:spPr>
          <a:xfrm>
            <a:off x="478369" y="144001"/>
            <a:ext cx="9169401" cy="555840"/>
          </a:xfrm>
        </p:spPr>
        <p:txBody>
          <a:bodyPr anchor="t">
            <a:normAutofit/>
          </a:bodyPr>
          <a:lstStyle/>
          <a:p>
            <a:r>
              <a:rPr lang="en-US" dirty="0"/>
              <a:t>Definition of Time</a:t>
            </a:r>
          </a:p>
        </p:txBody>
      </p:sp>
      <p:pic>
        <p:nvPicPr>
          <p:cNvPr id="6" name="Content Placeholder 5">
            <a:extLst>
              <a:ext uri="{FF2B5EF4-FFF2-40B4-BE49-F238E27FC236}">
                <a16:creationId xmlns:a16="http://schemas.microsoft.com/office/drawing/2014/main" id="{33A74013-EE6C-EAA5-8EA2-E156A6085791}"/>
              </a:ext>
            </a:extLst>
          </p:cNvPr>
          <p:cNvPicPr>
            <a:picLocks noGrp="1" noChangeAspect="1"/>
          </p:cNvPicPr>
          <p:nvPr>
            <p:ph idx="1"/>
          </p:nvPr>
        </p:nvPicPr>
        <p:blipFill>
          <a:blip r:embed="rId3"/>
          <a:stretch>
            <a:fillRect/>
          </a:stretch>
        </p:blipFill>
        <p:spPr>
          <a:xfrm>
            <a:off x="664999" y="1212850"/>
            <a:ext cx="9624629" cy="3705483"/>
          </a:xfrm>
          <a:noFill/>
        </p:spPr>
      </p:pic>
      <p:sp>
        <p:nvSpPr>
          <p:cNvPr id="4" name="Slide Number Placeholder 3">
            <a:extLst>
              <a:ext uri="{FF2B5EF4-FFF2-40B4-BE49-F238E27FC236}">
                <a16:creationId xmlns:a16="http://schemas.microsoft.com/office/drawing/2014/main" id="{D28774CA-4982-114D-E327-0541B60F7FDF}"/>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12</a:t>
            </a:fld>
            <a:endParaRPr lang="en-US"/>
          </a:p>
        </p:txBody>
      </p:sp>
      <p:sp>
        <p:nvSpPr>
          <p:cNvPr id="7" name="Text Placeholder 1">
            <a:extLst>
              <a:ext uri="{FF2B5EF4-FFF2-40B4-BE49-F238E27FC236}">
                <a16:creationId xmlns:a16="http://schemas.microsoft.com/office/drawing/2014/main" id="{2A6B96E7-7A57-3444-9949-B1E2473E5312}"/>
              </a:ext>
            </a:extLst>
          </p:cNvPr>
          <p:cNvSpPr txBox="1">
            <a:spLocks/>
          </p:cNvSpPr>
          <p:nvPr/>
        </p:nvSpPr>
        <p:spPr>
          <a:xfrm>
            <a:off x="288073" y="5278758"/>
            <a:ext cx="10891933" cy="1468840"/>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400" b="1" dirty="0"/>
              <a:t>Problem</a:t>
            </a:r>
          </a:p>
          <a:p>
            <a:pPr marL="285750" indent="-285750">
              <a:lnSpc>
                <a:spcPct val="100000"/>
              </a:lnSpc>
              <a:buFont typeface="Wingdings" panose="05000000000000000000" pitchFamily="2" charset="2"/>
              <a:buChar char="§"/>
            </a:pPr>
            <a:r>
              <a:rPr lang="en-US" sz="1400" dirty="0"/>
              <a:t>Smallest time unit?</a:t>
            </a:r>
          </a:p>
          <a:p>
            <a:pPr marL="285750" indent="-285750">
              <a:lnSpc>
                <a:spcPct val="100000"/>
              </a:lnSpc>
              <a:buFont typeface="Wingdings" panose="05000000000000000000" pitchFamily="2" charset="2"/>
              <a:buChar char="§"/>
            </a:pPr>
            <a:r>
              <a:rPr lang="en-US" sz="1400" dirty="0"/>
              <a:t>How to treat failures observed at the same time</a:t>
            </a:r>
          </a:p>
          <a:p>
            <a:pPr marL="527044" lvl="1" indent="-285750">
              <a:buFont typeface="Wingdings" panose="05000000000000000000" pitchFamily="2" charset="2"/>
              <a:buChar char="§"/>
            </a:pPr>
            <a:r>
              <a:rPr lang="en-US" sz="1400" dirty="0"/>
              <a:t>Limited Sampled frequency (f= 1 sample/min)</a:t>
            </a:r>
            <a:br>
              <a:rPr lang="en-US" sz="1400" dirty="0"/>
            </a:br>
            <a:endParaRPr lang="en-US" sz="1400" dirty="0"/>
          </a:p>
        </p:txBody>
      </p:sp>
    </p:spTree>
    <p:extLst>
      <p:ext uri="{BB962C8B-B14F-4D97-AF65-F5344CB8AC3E}">
        <p14:creationId xmlns:p14="http://schemas.microsoft.com/office/powerpoint/2010/main" val="167982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37BD-3741-BFE4-D04B-2C5391788DF4}"/>
              </a:ext>
            </a:extLst>
          </p:cNvPr>
          <p:cNvSpPr>
            <a:spLocks noGrp="1"/>
          </p:cNvSpPr>
          <p:nvPr>
            <p:ph type="title"/>
          </p:nvPr>
        </p:nvSpPr>
        <p:spPr>
          <a:xfrm>
            <a:off x="478369" y="144001"/>
            <a:ext cx="9169401" cy="555840"/>
          </a:xfrm>
        </p:spPr>
        <p:txBody>
          <a:bodyPr anchor="t">
            <a:normAutofit/>
          </a:bodyPr>
          <a:lstStyle/>
          <a:p>
            <a:r>
              <a:rPr lang="en-US" dirty="0"/>
              <a:t>Definition of Time</a:t>
            </a:r>
          </a:p>
        </p:txBody>
      </p:sp>
      <p:sp>
        <p:nvSpPr>
          <p:cNvPr id="4" name="Slide Number Placeholder 3">
            <a:extLst>
              <a:ext uri="{FF2B5EF4-FFF2-40B4-BE49-F238E27FC236}">
                <a16:creationId xmlns:a16="http://schemas.microsoft.com/office/drawing/2014/main" id="{D28774CA-4982-114D-E327-0541B60F7FDF}"/>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13</a:t>
            </a:fld>
            <a:endParaRPr lang="en-US"/>
          </a:p>
        </p:txBody>
      </p:sp>
      <p:sp>
        <p:nvSpPr>
          <p:cNvPr id="7" name="Text Placeholder 1">
            <a:extLst>
              <a:ext uri="{FF2B5EF4-FFF2-40B4-BE49-F238E27FC236}">
                <a16:creationId xmlns:a16="http://schemas.microsoft.com/office/drawing/2014/main" id="{2A6B96E7-7A57-3444-9949-B1E2473E5312}"/>
              </a:ext>
            </a:extLst>
          </p:cNvPr>
          <p:cNvSpPr txBox="1">
            <a:spLocks/>
          </p:cNvSpPr>
          <p:nvPr/>
        </p:nvSpPr>
        <p:spPr>
          <a:xfrm>
            <a:off x="288073" y="5278758"/>
            <a:ext cx="10891933" cy="1468840"/>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400" b="1" dirty="0"/>
              <a:t>Solution</a:t>
            </a:r>
          </a:p>
          <a:p>
            <a:pPr marL="527044" lvl="1" indent="-285750">
              <a:lnSpc>
                <a:spcPct val="100000"/>
              </a:lnSpc>
              <a:buFont typeface="Wingdings" panose="05000000000000000000" pitchFamily="2" charset="2"/>
              <a:buChar char="§"/>
            </a:pPr>
            <a:r>
              <a:rPr lang="en-US" sz="1400" dirty="0"/>
              <a:t>Use relative time between anomalies </a:t>
            </a:r>
          </a:p>
          <a:p>
            <a:pPr marL="527044" lvl="1" indent="-285750">
              <a:lnSpc>
                <a:spcPct val="100000"/>
              </a:lnSpc>
              <a:buFont typeface="Wingdings" panose="05000000000000000000" pitchFamily="2" charset="2"/>
              <a:buChar char="§"/>
            </a:pPr>
            <a:r>
              <a:rPr lang="en-US" sz="1400" dirty="0"/>
              <a:t>Choose order of anomaly propagation randomly if observed at the same time</a:t>
            </a:r>
            <a:br>
              <a:rPr lang="en-US" sz="1400" dirty="0"/>
            </a:br>
            <a:endParaRPr lang="en-US" sz="1400" dirty="0"/>
          </a:p>
        </p:txBody>
      </p:sp>
      <p:pic>
        <p:nvPicPr>
          <p:cNvPr id="9" name="Picture 8">
            <a:extLst>
              <a:ext uri="{FF2B5EF4-FFF2-40B4-BE49-F238E27FC236}">
                <a16:creationId xmlns:a16="http://schemas.microsoft.com/office/drawing/2014/main" id="{5675633B-68A5-481E-1CF0-B361288DD46B}"/>
              </a:ext>
            </a:extLst>
          </p:cNvPr>
          <p:cNvPicPr>
            <a:picLocks noChangeAspect="1"/>
          </p:cNvPicPr>
          <p:nvPr/>
        </p:nvPicPr>
        <p:blipFill>
          <a:blip r:embed="rId3"/>
          <a:stretch>
            <a:fillRect/>
          </a:stretch>
        </p:blipFill>
        <p:spPr>
          <a:xfrm>
            <a:off x="478369" y="1335741"/>
            <a:ext cx="10309533" cy="3763495"/>
          </a:xfrm>
          <a:prstGeom prst="rect">
            <a:avLst/>
          </a:prstGeom>
        </p:spPr>
      </p:pic>
    </p:spTree>
    <p:extLst>
      <p:ext uri="{BB962C8B-B14F-4D97-AF65-F5344CB8AC3E}">
        <p14:creationId xmlns:p14="http://schemas.microsoft.com/office/powerpoint/2010/main" val="276232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296-CBF1-FF85-2E72-52B3BAC0D056}"/>
              </a:ext>
            </a:extLst>
          </p:cNvPr>
          <p:cNvSpPr>
            <a:spLocks noGrp="1"/>
          </p:cNvSpPr>
          <p:nvPr>
            <p:ph type="title"/>
          </p:nvPr>
        </p:nvSpPr>
        <p:spPr/>
        <p:txBody>
          <a:bodyPr/>
          <a:lstStyle/>
          <a:p>
            <a:r>
              <a:rPr lang="en-US" dirty="0"/>
              <a:t>4. Timestep sampling -&gt;</a:t>
            </a:r>
            <a:r>
              <a:rPr lang="en-US" dirty="0" err="1"/>
              <a:t>Spatio</a:t>
            </a:r>
            <a:r>
              <a:rPr lang="en-US" dirty="0"/>
              <a:t>-temporal graphs</a:t>
            </a:r>
          </a:p>
        </p:txBody>
      </p:sp>
      <p:sp>
        <p:nvSpPr>
          <p:cNvPr id="4" name="Slide Number Placeholder 3">
            <a:extLst>
              <a:ext uri="{FF2B5EF4-FFF2-40B4-BE49-F238E27FC236}">
                <a16:creationId xmlns:a16="http://schemas.microsoft.com/office/drawing/2014/main" id="{A024C323-9D77-94BF-0A27-19CDD82D8D61}"/>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5" name="Text Placeholder 1">
            <a:extLst>
              <a:ext uri="{FF2B5EF4-FFF2-40B4-BE49-F238E27FC236}">
                <a16:creationId xmlns:a16="http://schemas.microsoft.com/office/drawing/2014/main" id="{66ADB662-5F88-ECF1-566B-BC4B9FF3A69B}"/>
              </a:ext>
            </a:extLst>
          </p:cNvPr>
          <p:cNvSpPr txBox="1">
            <a:spLocks/>
          </p:cNvSpPr>
          <p:nvPr/>
        </p:nvSpPr>
        <p:spPr>
          <a:xfrm>
            <a:off x="243718" y="5230825"/>
            <a:ext cx="5482858" cy="1205915"/>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600" dirty="0"/>
              <a:t>Timestep sampling as anomaly propagation order steps</a:t>
            </a:r>
          </a:p>
          <a:p>
            <a:endParaRPr lang="en-US" sz="1600" dirty="0"/>
          </a:p>
          <a:p>
            <a:endParaRPr lang="en-US" sz="1600" dirty="0"/>
          </a:p>
          <a:p>
            <a:endParaRPr lang="en-US" sz="1600" dirty="0"/>
          </a:p>
          <a:p>
            <a:pPr lvl="1">
              <a:buFont typeface="Arial" panose="020B0604020202020204" pitchFamily="34" charset="0"/>
              <a:buChar char="•"/>
            </a:pPr>
            <a:endParaRPr lang="en-US" b="1" dirty="0"/>
          </a:p>
        </p:txBody>
      </p:sp>
      <p:sp>
        <p:nvSpPr>
          <p:cNvPr id="13" name="Oval 12">
            <a:extLst>
              <a:ext uri="{FF2B5EF4-FFF2-40B4-BE49-F238E27FC236}">
                <a16:creationId xmlns:a16="http://schemas.microsoft.com/office/drawing/2014/main" id="{213637A4-5E21-7588-108A-3DD833890B91}"/>
              </a:ext>
            </a:extLst>
          </p:cNvPr>
          <p:cNvSpPr/>
          <p:nvPr/>
        </p:nvSpPr>
        <p:spPr bwMode="gray">
          <a:xfrm>
            <a:off x="1410777" y="9154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4" name="Oval 13">
            <a:extLst>
              <a:ext uri="{FF2B5EF4-FFF2-40B4-BE49-F238E27FC236}">
                <a16:creationId xmlns:a16="http://schemas.microsoft.com/office/drawing/2014/main" id="{8338FF2B-163F-27FB-D1A7-49035FCB3FD4}"/>
              </a:ext>
            </a:extLst>
          </p:cNvPr>
          <p:cNvSpPr/>
          <p:nvPr/>
        </p:nvSpPr>
        <p:spPr bwMode="gray">
          <a:xfrm>
            <a:off x="2372037" y="135301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5" name="Oval 14">
            <a:extLst>
              <a:ext uri="{FF2B5EF4-FFF2-40B4-BE49-F238E27FC236}">
                <a16:creationId xmlns:a16="http://schemas.microsoft.com/office/drawing/2014/main" id="{D7EFF362-67EA-1CDE-8A68-6A45C51BD296}"/>
              </a:ext>
            </a:extLst>
          </p:cNvPr>
          <p:cNvSpPr/>
          <p:nvPr/>
        </p:nvSpPr>
        <p:spPr bwMode="gray">
          <a:xfrm>
            <a:off x="2065482" y="218735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6" name="Oval 15">
            <a:extLst>
              <a:ext uri="{FF2B5EF4-FFF2-40B4-BE49-F238E27FC236}">
                <a16:creationId xmlns:a16="http://schemas.microsoft.com/office/drawing/2014/main" id="{1F473674-6E64-BD5B-188D-41D889BBEED3}"/>
              </a:ext>
            </a:extLst>
          </p:cNvPr>
          <p:cNvSpPr/>
          <p:nvPr/>
        </p:nvSpPr>
        <p:spPr bwMode="gray">
          <a:xfrm>
            <a:off x="2072708" y="318666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7" name="Oval 16">
            <a:extLst>
              <a:ext uri="{FF2B5EF4-FFF2-40B4-BE49-F238E27FC236}">
                <a16:creationId xmlns:a16="http://schemas.microsoft.com/office/drawing/2014/main" id="{5B416E54-232C-1BCC-7A3D-75EBAE97A60A}"/>
              </a:ext>
            </a:extLst>
          </p:cNvPr>
          <p:cNvSpPr/>
          <p:nvPr/>
        </p:nvSpPr>
        <p:spPr bwMode="gray">
          <a:xfrm>
            <a:off x="3148175" y="2833647"/>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8" name="Oval 17">
            <a:extLst>
              <a:ext uri="{FF2B5EF4-FFF2-40B4-BE49-F238E27FC236}">
                <a16:creationId xmlns:a16="http://schemas.microsoft.com/office/drawing/2014/main" id="{DE8A53CD-8C23-E11F-EC37-3A67232D813D}"/>
              </a:ext>
            </a:extLst>
          </p:cNvPr>
          <p:cNvSpPr/>
          <p:nvPr/>
        </p:nvSpPr>
        <p:spPr bwMode="gray">
          <a:xfrm>
            <a:off x="1104222" y="294698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9" name="Oval 18">
            <a:extLst>
              <a:ext uri="{FF2B5EF4-FFF2-40B4-BE49-F238E27FC236}">
                <a16:creationId xmlns:a16="http://schemas.microsoft.com/office/drawing/2014/main" id="{174BDEBC-ACE5-CB7E-CC95-B23817274CC1}"/>
              </a:ext>
            </a:extLst>
          </p:cNvPr>
          <p:cNvSpPr/>
          <p:nvPr/>
        </p:nvSpPr>
        <p:spPr bwMode="gray">
          <a:xfrm>
            <a:off x="1717332" y="411616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20" name="Oval 19">
            <a:extLst>
              <a:ext uri="{FF2B5EF4-FFF2-40B4-BE49-F238E27FC236}">
                <a16:creationId xmlns:a16="http://schemas.microsoft.com/office/drawing/2014/main" id="{2D000418-F1BC-79B7-220F-94CF3631B22D}"/>
              </a:ext>
            </a:extLst>
          </p:cNvPr>
          <p:cNvSpPr/>
          <p:nvPr/>
        </p:nvSpPr>
        <p:spPr bwMode="gray">
          <a:xfrm>
            <a:off x="3761285" y="3596214"/>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1" name="Straight Arrow Connector 20">
            <a:extLst>
              <a:ext uri="{FF2B5EF4-FFF2-40B4-BE49-F238E27FC236}">
                <a16:creationId xmlns:a16="http://schemas.microsoft.com/office/drawing/2014/main" id="{2EAFB23F-AD10-638F-A85B-8FA86C896CA1}"/>
              </a:ext>
            </a:extLst>
          </p:cNvPr>
          <p:cNvCxnSpPr>
            <a:stCxn id="13" idx="6"/>
            <a:endCxn id="14" idx="1"/>
          </p:cNvCxnSpPr>
          <p:nvPr/>
        </p:nvCxnSpPr>
        <p:spPr bwMode="gray">
          <a:xfrm>
            <a:off x="2023887" y="1175475"/>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F82460C-F52C-DB66-13FA-E6ED94AD6096}"/>
              </a:ext>
            </a:extLst>
          </p:cNvPr>
          <p:cNvCxnSpPr>
            <a:cxnSpLocks/>
            <a:stCxn id="14" idx="4"/>
            <a:endCxn id="15" idx="0"/>
          </p:cNvCxnSpPr>
          <p:nvPr/>
        </p:nvCxnSpPr>
        <p:spPr bwMode="gray">
          <a:xfrm flipH="1">
            <a:off x="2372037" y="1872966"/>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A743C17-9234-26BC-5491-37C32380D68E}"/>
              </a:ext>
            </a:extLst>
          </p:cNvPr>
          <p:cNvCxnSpPr>
            <a:cxnSpLocks/>
            <a:stCxn id="15" idx="4"/>
            <a:endCxn id="16" idx="0"/>
          </p:cNvCxnSpPr>
          <p:nvPr/>
        </p:nvCxnSpPr>
        <p:spPr bwMode="gray">
          <a:xfrm>
            <a:off x="2372037" y="2707310"/>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385F79B-40B0-CD83-A222-0DAE1F308198}"/>
              </a:ext>
            </a:extLst>
          </p:cNvPr>
          <p:cNvCxnSpPr>
            <a:cxnSpLocks/>
            <a:endCxn id="19" idx="0"/>
          </p:cNvCxnSpPr>
          <p:nvPr/>
        </p:nvCxnSpPr>
        <p:spPr bwMode="gray">
          <a:xfrm flipH="1">
            <a:off x="2023887" y="3706620"/>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9E2BEF-801B-450D-1EC2-86A7DF47378C}"/>
              </a:ext>
            </a:extLst>
          </p:cNvPr>
          <p:cNvCxnSpPr>
            <a:cxnSpLocks/>
            <a:stCxn id="16" idx="6"/>
          </p:cNvCxnSpPr>
          <p:nvPr/>
        </p:nvCxnSpPr>
        <p:spPr bwMode="gray">
          <a:xfrm flipV="1">
            <a:off x="2685818" y="3186666"/>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78AEC59-437C-228E-D278-6C429AA3CFF0}"/>
              </a:ext>
            </a:extLst>
          </p:cNvPr>
          <p:cNvCxnSpPr>
            <a:cxnSpLocks/>
            <a:endCxn id="20" idx="0"/>
          </p:cNvCxnSpPr>
          <p:nvPr/>
        </p:nvCxnSpPr>
        <p:spPr bwMode="gray">
          <a:xfrm>
            <a:off x="3639949" y="3252862"/>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076E95F-45A5-9D75-122A-1358445E816C}"/>
              </a:ext>
            </a:extLst>
          </p:cNvPr>
          <p:cNvCxnSpPr>
            <a:cxnSpLocks/>
            <a:stCxn id="16" idx="2"/>
            <a:endCxn id="18" idx="5"/>
          </p:cNvCxnSpPr>
          <p:nvPr/>
        </p:nvCxnSpPr>
        <p:spPr bwMode="gray">
          <a:xfrm flipH="1" flipV="1">
            <a:off x="1627544" y="3390796"/>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D0EC46-F6E1-475E-CCFD-6500C6873411}"/>
              </a:ext>
            </a:extLst>
          </p:cNvPr>
          <p:cNvSpPr txBox="1"/>
          <p:nvPr/>
        </p:nvSpPr>
        <p:spPr bwMode="gray">
          <a:xfrm>
            <a:off x="2289475" y="1065692"/>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t1</a:t>
            </a:r>
          </a:p>
        </p:txBody>
      </p:sp>
      <p:sp>
        <p:nvSpPr>
          <p:cNvPr id="29" name="Rectangle 28">
            <a:extLst>
              <a:ext uri="{FF2B5EF4-FFF2-40B4-BE49-F238E27FC236}">
                <a16:creationId xmlns:a16="http://schemas.microsoft.com/office/drawing/2014/main" id="{E66953F6-25B5-89A5-F7E8-8A4E97475113}"/>
              </a:ext>
            </a:extLst>
          </p:cNvPr>
          <p:cNvSpPr/>
          <p:nvPr/>
        </p:nvSpPr>
        <p:spPr bwMode="gray">
          <a:xfrm>
            <a:off x="5486400" y="1065692"/>
            <a:ext cx="969264"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4" name="Straight Connector 33">
            <a:extLst>
              <a:ext uri="{FF2B5EF4-FFF2-40B4-BE49-F238E27FC236}">
                <a16:creationId xmlns:a16="http://schemas.microsoft.com/office/drawing/2014/main" id="{0EEA5DFD-1200-3A8A-5027-451F03605FB3}"/>
              </a:ext>
            </a:extLst>
          </p:cNvPr>
          <p:cNvCxnSpPr>
            <a:cxnSpLocks/>
            <a:stCxn id="29" idx="1"/>
            <a:endCxn id="29" idx="3"/>
          </p:cNvCxnSpPr>
          <p:nvPr/>
        </p:nvCxnSpPr>
        <p:spPr bwMode="gray">
          <a:xfrm>
            <a:off x="5486400" y="1588978"/>
            <a:ext cx="96926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531B1C-B807-5F40-1547-9152B9C11DCC}"/>
              </a:ext>
            </a:extLst>
          </p:cNvPr>
          <p:cNvSpPr txBox="1"/>
          <p:nvPr/>
        </p:nvSpPr>
        <p:spPr bwMode="gray">
          <a:xfrm>
            <a:off x="5620605" y="1239507"/>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(13,0)</a:t>
            </a:r>
          </a:p>
        </p:txBody>
      </p:sp>
      <p:sp>
        <p:nvSpPr>
          <p:cNvPr id="39" name="TextBox 38">
            <a:extLst>
              <a:ext uri="{FF2B5EF4-FFF2-40B4-BE49-F238E27FC236}">
                <a16:creationId xmlns:a16="http://schemas.microsoft.com/office/drawing/2014/main" id="{16BEC8C5-C814-AFD7-B3FE-B1A9EDA1C585}"/>
              </a:ext>
            </a:extLst>
          </p:cNvPr>
          <p:cNvSpPr txBox="1"/>
          <p:nvPr/>
        </p:nvSpPr>
        <p:spPr bwMode="gray">
          <a:xfrm>
            <a:off x="5857009" y="1741571"/>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a:t>
            </a:r>
          </a:p>
        </p:txBody>
      </p:sp>
      <p:sp>
        <p:nvSpPr>
          <p:cNvPr id="40" name="Arrow: Down 39">
            <a:extLst>
              <a:ext uri="{FF2B5EF4-FFF2-40B4-BE49-F238E27FC236}">
                <a16:creationId xmlns:a16="http://schemas.microsoft.com/office/drawing/2014/main" id="{2848EA86-4318-E9AA-DCD9-1983DE0E3731}"/>
              </a:ext>
            </a:extLst>
          </p:cNvPr>
          <p:cNvSpPr/>
          <p:nvPr/>
        </p:nvSpPr>
        <p:spPr bwMode="gray">
          <a:xfrm>
            <a:off x="5871130" y="2335446"/>
            <a:ext cx="197264" cy="11563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5DE905B6-B407-723F-3376-2BAF8BB7F0B5}"/>
              </a:ext>
            </a:extLst>
          </p:cNvPr>
          <p:cNvSpPr txBox="1"/>
          <p:nvPr/>
        </p:nvSpPr>
        <p:spPr bwMode="gray">
          <a:xfrm>
            <a:off x="5643672" y="3617880"/>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(13,0)</a:t>
            </a:r>
          </a:p>
        </p:txBody>
      </p:sp>
    </p:spTree>
    <p:extLst>
      <p:ext uri="{BB962C8B-B14F-4D97-AF65-F5344CB8AC3E}">
        <p14:creationId xmlns:p14="http://schemas.microsoft.com/office/powerpoint/2010/main" val="13267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0"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296-CBF1-FF85-2E72-52B3BAC0D056}"/>
              </a:ext>
            </a:extLst>
          </p:cNvPr>
          <p:cNvSpPr>
            <a:spLocks noGrp="1"/>
          </p:cNvSpPr>
          <p:nvPr>
            <p:ph type="title"/>
          </p:nvPr>
        </p:nvSpPr>
        <p:spPr/>
        <p:txBody>
          <a:bodyPr/>
          <a:lstStyle/>
          <a:p>
            <a:r>
              <a:rPr lang="en-US" dirty="0"/>
              <a:t>4. Timestep sampling -&gt;</a:t>
            </a:r>
            <a:r>
              <a:rPr lang="en-US" dirty="0" err="1"/>
              <a:t>Spatio</a:t>
            </a:r>
            <a:r>
              <a:rPr lang="en-US" dirty="0"/>
              <a:t>-temporal graphs</a:t>
            </a:r>
          </a:p>
        </p:txBody>
      </p:sp>
      <p:sp>
        <p:nvSpPr>
          <p:cNvPr id="4" name="Slide Number Placeholder 3">
            <a:extLst>
              <a:ext uri="{FF2B5EF4-FFF2-40B4-BE49-F238E27FC236}">
                <a16:creationId xmlns:a16="http://schemas.microsoft.com/office/drawing/2014/main" id="{A024C323-9D77-94BF-0A27-19CDD82D8D61}"/>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13" name="Oval 12">
            <a:extLst>
              <a:ext uri="{FF2B5EF4-FFF2-40B4-BE49-F238E27FC236}">
                <a16:creationId xmlns:a16="http://schemas.microsoft.com/office/drawing/2014/main" id="{213637A4-5E21-7588-108A-3DD833890B91}"/>
              </a:ext>
            </a:extLst>
          </p:cNvPr>
          <p:cNvSpPr/>
          <p:nvPr/>
        </p:nvSpPr>
        <p:spPr bwMode="gray">
          <a:xfrm>
            <a:off x="1410777" y="9154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4" name="Oval 13">
            <a:extLst>
              <a:ext uri="{FF2B5EF4-FFF2-40B4-BE49-F238E27FC236}">
                <a16:creationId xmlns:a16="http://schemas.microsoft.com/office/drawing/2014/main" id="{8338FF2B-163F-27FB-D1A7-49035FCB3FD4}"/>
              </a:ext>
            </a:extLst>
          </p:cNvPr>
          <p:cNvSpPr/>
          <p:nvPr/>
        </p:nvSpPr>
        <p:spPr bwMode="gray">
          <a:xfrm>
            <a:off x="2372037" y="135301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5" name="Oval 14">
            <a:extLst>
              <a:ext uri="{FF2B5EF4-FFF2-40B4-BE49-F238E27FC236}">
                <a16:creationId xmlns:a16="http://schemas.microsoft.com/office/drawing/2014/main" id="{D7EFF362-67EA-1CDE-8A68-6A45C51BD296}"/>
              </a:ext>
            </a:extLst>
          </p:cNvPr>
          <p:cNvSpPr/>
          <p:nvPr/>
        </p:nvSpPr>
        <p:spPr bwMode="gray">
          <a:xfrm>
            <a:off x="2065482" y="218735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6" name="Oval 15">
            <a:extLst>
              <a:ext uri="{FF2B5EF4-FFF2-40B4-BE49-F238E27FC236}">
                <a16:creationId xmlns:a16="http://schemas.microsoft.com/office/drawing/2014/main" id="{1F473674-6E64-BD5B-188D-41D889BBEED3}"/>
              </a:ext>
            </a:extLst>
          </p:cNvPr>
          <p:cNvSpPr/>
          <p:nvPr/>
        </p:nvSpPr>
        <p:spPr bwMode="gray">
          <a:xfrm>
            <a:off x="2072708" y="318666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7" name="Oval 16">
            <a:extLst>
              <a:ext uri="{FF2B5EF4-FFF2-40B4-BE49-F238E27FC236}">
                <a16:creationId xmlns:a16="http://schemas.microsoft.com/office/drawing/2014/main" id="{5B416E54-232C-1BCC-7A3D-75EBAE97A60A}"/>
              </a:ext>
            </a:extLst>
          </p:cNvPr>
          <p:cNvSpPr/>
          <p:nvPr/>
        </p:nvSpPr>
        <p:spPr bwMode="gray">
          <a:xfrm>
            <a:off x="3148175" y="2833647"/>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8" name="Oval 17">
            <a:extLst>
              <a:ext uri="{FF2B5EF4-FFF2-40B4-BE49-F238E27FC236}">
                <a16:creationId xmlns:a16="http://schemas.microsoft.com/office/drawing/2014/main" id="{DE8A53CD-8C23-E11F-EC37-3A67232D813D}"/>
              </a:ext>
            </a:extLst>
          </p:cNvPr>
          <p:cNvSpPr/>
          <p:nvPr/>
        </p:nvSpPr>
        <p:spPr bwMode="gray">
          <a:xfrm>
            <a:off x="1104222" y="294698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9" name="Oval 18">
            <a:extLst>
              <a:ext uri="{FF2B5EF4-FFF2-40B4-BE49-F238E27FC236}">
                <a16:creationId xmlns:a16="http://schemas.microsoft.com/office/drawing/2014/main" id="{174BDEBC-ACE5-CB7E-CC95-B23817274CC1}"/>
              </a:ext>
            </a:extLst>
          </p:cNvPr>
          <p:cNvSpPr/>
          <p:nvPr/>
        </p:nvSpPr>
        <p:spPr bwMode="gray">
          <a:xfrm>
            <a:off x="1717332" y="411616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20" name="Oval 19">
            <a:extLst>
              <a:ext uri="{FF2B5EF4-FFF2-40B4-BE49-F238E27FC236}">
                <a16:creationId xmlns:a16="http://schemas.microsoft.com/office/drawing/2014/main" id="{2D000418-F1BC-79B7-220F-94CF3631B22D}"/>
              </a:ext>
            </a:extLst>
          </p:cNvPr>
          <p:cNvSpPr/>
          <p:nvPr/>
        </p:nvSpPr>
        <p:spPr bwMode="gray">
          <a:xfrm>
            <a:off x="3761285" y="3596214"/>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1" name="Straight Arrow Connector 20">
            <a:extLst>
              <a:ext uri="{FF2B5EF4-FFF2-40B4-BE49-F238E27FC236}">
                <a16:creationId xmlns:a16="http://schemas.microsoft.com/office/drawing/2014/main" id="{2EAFB23F-AD10-638F-A85B-8FA86C896CA1}"/>
              </a:ext>
            </a:extLst>
          </p:cNvPr>
          <p:cNvCxnSpPr>
            <a:stCxn id="13" idx="6"/>
            <a:endCxn id="14" idx="1"/>
          </p:cNvCxnSpPr>
          <p:nvPr/>
        </p:nvCxnSpPr>
        <p:spPr bwMode="gray">
          <a:xfrm>
            <a:off x="2023887" y="1175475"/>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F82460C-F52C-DB66-13FA-E6ED94AD6096}"/>
              </a:ext>
            </a:extLst>
          </p:cNvPr>
          <p:cNvCxnSpPr>
            <a:cxnSpLocks/>
            <a:stCxn id="14" idx="4"/>
            <a:endCxn id="15" idx="0"/>
          </p:cNvCxnSpPr>
          <p:nvPr/>
        </p:nvCxnSpPr>
        <p:spPr bwMode="gray">
          <a:xfrm flipH="1">
            <a:off x="2372037" y="1872966"/>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A743C17-9234-26BC-5491-37C32380D68E}"/>
              </a:ext>
            </a:extLst>
          </p:cNvPr>
          <p:cNvCxnSpPr>
            <a:cxnSpLocks/>
            <a:stCxn id="15" idx="4"/>
            <a:endCxn id="16" idx="0"/>
          </p:cNvCxnSpPr>
          <p:nvPr/>
        </p:nvCxnSpPr>
        <p:spPr bwMode="gray">
          <a:xfrm>
            <a:off x="2372037" y="2707310"/>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385F79B-40B0-CD83-A222-0DAE1F308198}"/>
              </a:ext>
            </a:extLst>
          </p:cNvPr>
          <p:cNvCxnSpPr>
            <a:cxnSpLocks/>
            <a:endCxn id="19" idx="0"/>
          </p:cNvCxnSpPr>
          <p:nvPr/>
        </p:nvCxnSpPr>
        <p:spPr bwMode="gray">
          <a:xfrm flipH="1">
            <a:off x="2023887" y="3706620"/>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9E2BEF-801B-450D-1EC2-86A7DF47378C}"/>
              </a:ext>
            </a:extLst>
          </p:cNvPr>
          <p:cNvCxnSpPr>
            <a:cxnSpLocks/>
            <a:stCxn id="16" idx="6"/>
          </p:cNvCxnSpPr>
          <p:nvPr/>
        </p:nvCxnSpPr>
        <p:spPr bwMode="gray">
          <a:xfrm flipV="1">
            <a:off x="2685818" y="3186666"/>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78AEC59-437C-228E-D278-6C429AA3CFF0}"/>
              </a:ext>
            </a:extLst>
          </p:cNvPr>
          <p:cNvCxnSpPr>
            <a:cxnSpLocks/>
            <a:endCxn id="20" idx="0"/>
          </p:cNvCxnSpPr>
          <p:nvPr/>
        </p:nvCxnSpPr>
        <p:spPr bwMode="gray">
          <a:xfrm>
            <a:off x="3639949" y="3252862"/>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076E95F-45A5-9D75-122A-1358445E816C}"/>
              </a:ext>
            </a:extLst>
          </p:cNvPr>
          <p:cNvCxnSpPr>
            <a:cxnSpLocks/>
            <a:stCxn id="16" idx="2"/>
            <a:endCxn id="18" idx="5"/>
          </p:cNvCxnSpPr>
          <p:nvPr/>
        </p:nvCxnSpPr>
        <p:spPr bwMode="gray">
          <a:xfrm flipH="1" flipV="1">
            <a:off x="1627544" y="3390796"/>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D0EC46-F6E1-475E-CCFD-6500C6873411}"/>
              </a:ext>
            </a:extLst>
          </p:cNvPr>
          <p:cNvSpPr txBox="1"/>
          <p:nvPr/>
        </p:nvSpPr>
        <p:spPr bwMode="gray">
          <a:xfrm>
            <a:off x="2289475" y="1065692"/>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t1</a:t>
            </a:r>
          </a:p>
        </p:txBody>
      </p:sp>
      <p:sp>
        <p:nvSpPr>
          <p:cNvPr id="29" name="Rectangle 28">
            <a:extLst>
              <a:ext uri="{FF2B5EF4-FFF2-40B4-BE49-F238E27FC236}">
                <a16:creationId xmlns:a16="http://schemas.microsoft.com/office/drawing/2014/main" id="{E66953F6-25B5-89A5-F7E8-8A4E97475113}"/>
              </a:ext>
            </a:extLst>
          </p:cNvPr>
          <p:cNvSpPr/>
          <p:nvPr/>
        </p:nvSpPr>
        <p:spPr bwMode="gray">
          <a:xfrm>
            <a:off x="5486400" y="1065692"/>
            <a:ext cx="3035808"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4" name="Straight Connector 33">
            <a:extLst>
              <a:ext uri="{FF2B5EF4-FFF2-40B4-BE49-F238E27FC236}">
                <a16:creationId xmlns:a16="http://schemas.microsoft.com/office/drawing/2014/main" id="{0EEA5DFD-1200-3A8A-5027-451F03605FB3}"/>
              </a:ext>
            </a:extLst>
          </p:cNvPr>
          <p:cNvCxnSpPr>
            <a:cxnSpLocks/>
            <a:stCxn id="29" idx="1"/>
            <a:endCxn id="29" idx="3"/>
          </p:cNvCxnSpPr>
          <p:nvPr/>
        </p:nvCxnSpPr>
        <p:spPr bwMode="gray">
          <a:xfrm>
            <a:off x="5486400" y="1588978"/>
            <a:ext cx="303580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531B1C-B807-5F40-1547-9152B9C11DCC}"/>
              </a:ext>
            </a:extLst>
          </p:cNvPr>
          <p:cNvSpPr txBox="1"/>
          <p:nvPr/>
        </p:nvSpPr>
        <p:spPr bwMode="gray">
          <a:xfrm>
            <a:off x="5620605" y="1239507"/>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(16,3)</a:t>
            </a:r>
          </a:p>
        </p:txBody>
      </p:sp>
      <p:sp>
        <p:nvSpPr>
          <p:cNvPr id="39" name="TextBox 38">
            <a:extLst>
              <a:ext uri="{FF2B5EF4-FFF2-40B4-BE49-F238E27FC236}">
                <a16:creationId xmlns:a16="http://schemas.microsoft.com/office/drawing/2014/main" id="{16BEC8C5-C814-AFD7-B3FE-B1A9EDA1C585}"/>
              </a:ext>
            </a:extLst>
          </p:cNvPr>
          <p:cNvSpPr txBox="1"/>
          <p:nvPr/>
        </p:nvSpPr>
        <p:spPr bwMode="gray">
          <a:xfrm>
            <a:off x="5857009" y="1741571"/>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a:t>
            </a:r>
          </a:p>
        </p:txBody>
      </p:sp>
      <p:sp>
        <p:nvSpPr>
          <p:cNvPr id="40" name="Arrow: Down 39">
            <a:extLst>
              <a:ext uri="{FF2B5EF4-FFF2-40B4-BE49-F238E27FC236}">
                <a16:creationId xmlns:a16="http://schemas.microsoft.com/office/drawing/2014/main" id="{2848EA86-4318-E9AA-DCD9-1983DE0E3731}"/>
              </a:ext>
            </a:extLst>
          </p:cNvPr>
          <p:cNvSpPr/>
          <p:nvPr/>
        </p:nvSpPr>
        <p:spPr bwMode="gray">
          <a:xfrm>
            <a:off x="6872121" y="2297242"/>
            <a:ext cx="197264" cy="11563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5DE905B6-B407-723F-3376-2BAF8BB7F0B5}"/>
              </a:ext>
            </a:extLst>
          </p:cNvPr>
          <p:cNvSpPr txBox="1"/>
          <p:nvPr/>
        </p:nvSpPr>
        <p:spPr bwMode="gray">
          <a:xfrm>
            <a:off x="6644663" y="3579676"/>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(16,1)</a:t>
            </a:r>
          </a:p>
        </p:txBody>
      </p:sp>
      <p:sp>
        <p:nvSpPr>
          <p:cNvPr id="3" name="TextBox 2">
            <a:extLst>
              <a:ext uri="{FF2B5EF4-FFF2-40B4-BE49-F238E27FC236}">
                <a16:creationId xmlns:a16="http://schemas.microsoft.com/office/drawing/2014/main" id="{F966750C-01FD-DCB8-88B6-298BDB5A5C40}"/>
              </a:ext>
            </a:extLst>
          </p:cNvPr>
          <p:cNvSpPr txBox="1"/>
          <p:nvPr/>
        </p:nvSpPr>
        <p:spPr bwMode="gray">
          <a:xfrm>
            <a:off x="2491259" y="2852437"/>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t3</a:t>
            </a:r>
          </a:p>
        </p:txBody>
      </p:sp>
      <p:sp>
        <p:nvSpPr>
          <p:cNvPr id="6" name="TextBox 5">
            <a:extLst>
              <a:ext uri="{FF2B5EF4-FFF2-40B4-BE49-F238E27FC236}">
                <a16:creationId xmlns:a16="http://schemas.microsoft.com/office/drawing/2014/main" id="{4C655B58-94BF-98D8-0C29-09326AEB6D83}"/>
              </a:ext>
            </a:extLst>
          </p:cNvPr>
          <p:cNvSpPr txBox="1"/>
          <p:nvPr/>
        </p:nvSpPr>
        <p:spPr bwMode="gray">
          <a:xfrm>
            <a:off x="2830992" y="2173445"/>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t2</a:t>
            </a:r>
          </a:p>
        </p:txBody>
      </p:sp>
      <p:cxnSp>
        <p:nvCxnSpPr>
          <p:cNvPr id="9" name="Straight Connector 8">
            <a:extLst>
              <a:ext uri="{FF2B5EF4-FFF2-40B4-BE49-F238E27FC236}">
                <a16:creationId xmlns:a16="http://schemas.microsoft.com/office/drawing/2014/main" id="{0FDA861A-4310-CE12-55ED-4AA28C55C352}"/>
              </a:ext>
            </a:extLst>
          </p:cNvPr>
          <p:cNvCxnSpPr>
            <a:cxnSpLocks/>
          </p:cNvCxnSpPr>
          <p:nvPr/>
        </p:nvCxnSpPr>
        <p:spPr bwMode="gray">
          <a:xfrm>
            <a:off x="6446520" y="1065692"/>
            <a:ext cx="0" cy="10465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E3140B-71A9-626B-3BE0-FF323C936BA9}"/>
              </a:ext>
            </a:extLst>
          </p:cNvPr>
          <p:cNvCxnSpPr>
            <a:cxnSpLocks/>
          </p:cNvCxnSpPr>
          <p:nvPr/>
        </p:nvCxnSpPr>
        <p:spPr bwMode="gray">
          <a:xfrm>
            <a:off x="7549896" y="1065692"/>
            <a:ext cx="0" cy="10465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161E04-F1FE-9CD4-CBD5-C7E61687A642}"/>
              </a:ext>
            </a:extLst>
          </p:cNvPr>
          <p:cNvSpPr txBox="1"/>
          <p:nvPr/>
        </p:nvSpPr>
        <p:spPr bwMode="gray">
          <a:xfrm>
            <a:off x="6655077" y="1250670"/>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(16,1)</a:t>
            </a:r>
          </a:p>
        </p:txBody>
      </p:sp>
      <p:sp>
        <p:nvSpPr>
          <p:cNvPr id="31" name="TextBox 30">
            <a:extLst>
              <a:ext uri="{FF2B5EF4-FFF2-40B4-BE49-F238E27FC236}">
                <a16:creationId xmlns:a16="http://schemas.microsoft.com/office/drawing/2014/main" id="{E5B40BFE-B78B-1058-BA5B-B342739199E1}"/>
              </a:ext>
            </a:extLst>
          </p:cNvPr>
          <p:cNvSpPr txBox="1"/>
          <p:nvPr/>
        </p:nvSpPr>
        <p:spPr bwMode="gray">
          <a:xfrm>
            <a:off x="7713057" y="1243244"/>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(16,8)</a:t>
            </a:r>
          </a:p>
        </p:txBody>
      </p:sp>
      <p:sp>
        <p:nvSpPr>
          <p:cNvPr id="32" name="TextBox 31">
            <a:extLst>
              <a:ext uri="{FF2B5EF4-FFF2-40B4-BE49-F238E27FC236}">
                <a16:creationId xmlns:a16="http://schemas.microsoft.com/office/drawing/2014/main" id="{742719E5-57F5-0320-C0AB-47D10890D8C2}"/>
              </a:ext>
            </a:extLst>
          </p:cNvPr>
          <p:cNvSpPr txBox="1"/>
          <p:nvPr/>
        </p:nvSpPr>
        <p:spPr bwMode="gray">
          <a:xfrm>
            <a:off x="6929882" y="1721051"/>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a:t>
            </a:r>
          </a:p>
        </p:txBody>
      </p:sp>
      <p:sp>
        <p:nvSpPr>
          <p:cNvPr id="33" name="TextBox 32">
            <a:extLst>
              <a:ext uri="{FF2B5EF4-FFF2-40B4-BE49-F238E27FC236}">
                <a16:creationId xmlns:a16="http://schemas.microsoft.com/office/drawing/2014/main" id="{2FC05447-D007-30FD-8195-FDBD3D8B4D7A}"/>
              </a:ext>
            </a:extLst>
          </p:cNvPr>
          <p:cNvSpPr txBox="1"/>
          <p:nvPr/>
        </p:nvSpPr>
        <p:spPr bwMode="gray">
          <a:xfrm>
            <a:off x="8033257" y="1730750"/>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a:t>
            </a:r>
          </a:p>
        </p:txBody>
      </p:sp>
      <p:sp>
        <p:nvSpPr>
          <p:cNvPr id="36" name="TextBox 35">
            <a:extLst>
              <a:ext uri="{FF2B5EF4-FFF2-40B4-BE49-F238E27FC236}">
                <a16:creationId xmlns:a16="http://schemas.microsoft.com/office/drawing/2014/main" id="{BBE66811-4EFA-4FE6-65A0-DE62986FF1E5}"/>
              </a:ext>
            </a:extLst>
          </p:cNvPr>
          <p:cNvSpPr txBox="1"/>
          <p:nvPr/>
        </p:nvSpPr>
        <p:spPr bwMode="gray">
          <a:xfrm>
            <a:off x="2924914" y="3423071"/>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t4</a:t>
            </a:r>
          </a:p>
        </p:txBody>
      </p:sp>
    </p:spTree>
    <p:extLst>
      <p:ext uri="{BB962C8B-B14F-4D97-AF65-F5344CB8AC3E}">
        <p14:creationId xmlns:p14="http://schemas.microsoft.com/office/powerpoint/2010/main" val="349439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9" grpId="0"/>
      <p:bldP spid="40" grpId="0" animBg="1"/>
      <p:bldP spid="41" grpId="0"/>
      <p:bldP spid="3" grpId="0"/>
      <p:bldP spid="6" grpId="0"/>
      <p:bldP spid="30" grpId="0"/>
      <p:bldP spid="31" grpId="0"/>
      <p:bldP spid="32" grpId="0"/>
      <p:bldP spid="33"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296-CBF1-FF85-2E72-52B3BAC0D056}"/>
              </a:ext>
            </a:extLst>
          </p:cNvPr>
          <p:cNvSpPr>
            <a:spLocks noGrp="1"/>
          </p:cNvSpPr>
          <p:nvPr>
            <p:ph type="title"/>
          </p:nvPr>
        </p:nvSpPr>
        <p:spPr/>
        <p:txBody>
          <a:bodyPr/>
          <a:lstStyle/>
          <a:p>
            <a:r>
              <a:rPr lang="en-US" dirty="0"/>
              <a:t>4. Timestep sampling -&gt;</a:t>
            </a:r>
            <a:r>
              <a:rPr lang="en-US" dirty="0" err="1"/>
              <a:t>Spatio</a:t>
            </a:r>
            <a:r>
              <a:rPr lang="en-US" dirty="0"/>
              <a:t>-temporal graphs</a:t>
            </a:r>
          </a:p>
        </p:txBody>
      </p:sp>
      <p:sp>
        <p:nvSpPr>
          <p:cNvPr id="4" name="Slide Number Placeholder 3">
            <a:extLst>
              <a:ext uri="{FF2B5EF4-FFF2-40B4-BE49-F238E27FC236}">
                <a16:creationId xmlns:a16="http://schemas.microsoft.com/office/drawing/2014/main" id="{A024C323-9D77-94BF-0A27-19CDD82D8D61}"/>
              </a:ext>
            </a:extLst>
          </p:cNvPr>
          <p:cNvSpPr>
            <a:spLocks noGrp="1"/>
          </p:cNvSpPr>
          <p:nvPr>
            <p:ph type="sldNum" sz="quarter" idx="12"/>
          </p:nvPr>
        </p:nvSpPr>
        <p:spPr/>
        <p:txBody>
          <a:bodyPr/>
          <a:lstStyle/>
          <a:p>
            <a:fld id="{81561042-0DC2-4A04-AA50-F6D44EB20EBA}" type="slidenum">
              <a:rPr lang="en-US" smtClean="0"/>
              <a:t>16</a:t>
            </a:fld>
            <a:endParaRPr lang="en-US"/>
          </a:p>
        </p:txBody>
      </p:sp>
      <p:sp>
        <p:nvSpPr>
          <p:cNvPr id="13" name="Oval 12">
            <a:extLst>
              <a:ext uri="{FF2B5EF4-FFF2-40B4-BE49-F238E27FC236}">
                <a16:creationId xmlns:a16="http://schemas.microsoft.com/office/drawing/2014/main" id="{213637A4-5E21-7588-108A-3DD833890B91}"/>
              </a:ext>
            </a:extLst>
          </p:cNvPr>
          <p:cNvSpPr/>
          <p:nvPr/>
        </p:nvSpPr>
        <p:spPr bwMode="gray">
          <a:xfrm>
            <a:off x="1410777" y="9154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4" name="Oval 13">
            <a:extLst>
              <a:ext uri="{FF2B5EF4-FFF2-40B4-BE49-F238E27FC236}">
                <a16:creationId xmlns:a16="http://schemas.microsoft.com/office/drawing/2014/main" id="{8338FF2B-163F-27FB-D1A7-49035FCB3FD4}"/>
              </a:ext>
            </a:extLst>
          </p:cNvPr>
          <p:cNvSpPr/>
          <p:nvPr/>
        </p:nvSpPr>
        <p:spPr bwMode="gray">
          <a:xfrm>
            <a:off x="2372037" y="135301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5" name="Oval 14">
            <a:extLst>
              <a:ext uri="{FF2B5EF4-FFF2-40B4-BE49-F238E27FC236}">
                <a16:creationId xmlns:a16="http://schemas.microsoft.com/office/drawing/2014/main" id="{D7EFF362-67EA-1CDE-8A68-6A45C51BD296}"/>
              </a:ext>
            </a:extLst>
          </p:cNvPr>
          <p:cNvSpPr/>
          <p:nvPr/>
        </p:nvSpPr>
        <p:spPr bwMode="gray">
          <a:xfrm>
            <a:off x="2065482" y="218735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6" name="Oval 15">
            <a:extLst>
              <a:ext uri="{FF2B5EF4-FFF2-40B4-BE49-F238E27FC236}">
                <a16:creationId xmlns:a16="http://schemas.microsoft.com/office/drawing/2014/main" id="{1F473674-6E64-BD5B-188D-41D889BBEED3}"/>
              </a:ext>
            </a:extLst>
          </p:cNvPr>
          <p:cNvSpPr/>
          <p:nvPr/>
        </p:nvSpPr>
        <p:spPr bwMode="gray">
          <a:xfrm>
            <a:off x="2072708" y="318666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7" name="Oval 16">
            <a:extLst>
              <a:ext uri="{FF2B5EF4-FFF2-40B4-BE49-F238E27FC236}">
                <a16:creationId xmlns:a16="http://schemas.microsoft.com/office/drawing/2014/main" id="{5B416E54-232C-1BCC-7A3D-75EBAE97A60A}"/>
              </a:ext>
            </a:extLst>
          </p:cNvPr>
          <p:cNvSpPr/>
          <p:nvPr/>
        </p:nvSpPr>
        <p:spPr bwMode="gray">
          <a:xfrm>
            <a:off x="3148175" y="2833647"/>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8" name="Oval 17">
            <a:extLst>
              <a:ext uri="{FF2B5EF4-FFF2-40B4-BE49-F238E27FC236}">
                <a16:creationId xmlns:a16="http://schemas.microsoft.com/office/drawing/2014/main" id="{DE8A53CD-8C23-E11F-EC37-3A67232D813D}"/>
              </a:ext>
            </a:extLst>
          </p:cNvPr>
          <p:cNvSpPr/>
          <p:nvPr/>
        </p:nvSpPr>
        <p:spPr bwMode="gray">
          <a:xfrm>
            <a:off x="1104222" y="294698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9" name="Oval 18">
            <a:extLst>
              <a:ext uri="{FF2B5EF4-FFF2-40B4-BE49-F238E27FC236}">
                <a16:creationId xmlns:a16="http://schemas.microsoft.com/office/drawing/2014/main" id="{174BDEBC-ACE5-CB7E-CC95-B23817274CC1}"/>
              </a:ext>
            </a:extLst>
          </p:cNvPr>
          <p:cNvSpPr/>
          <p:nvPr/>
        </p:nvSpPr>
        <p:spPr bwMode="gray">
          <a:xfrm>
            <a:off x="1717332" y="411616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20" name="Oval 19">
            <a:extLst>
              <a:ext uri="{FF2B5EF4-FFF2-40B4-BE49-F238E27FC236}">
                <a16:creationId xmlns:a16="http://schemas.microsoft.com/office/drawing/2014/main" id="{2D000418-F1BC-79B7-220F-94CF3631B22D}"/>
              </a:ext>
            </a:extLst>
          </p:cNvPr>
          <p:cNvSpPr/>
          <p:nvPr/>
        </p:nvSpPr>
        <p:spPr bwMode="gray">
          <a:xfrm>
            <a:off x="3761285" y="3596214"/>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1" name="Straight Arrow Connector 20">
            <a:extLst>
              <a:ext uri="{FF2B5EF4-FFF2-40B4-BE49-F238E27FC236}">
                <a16:creationId xmlns:a16="http://schemas.microsoft.com/office/drawing/2014/main" id="{2EAFB23F-AD10-638F-A85B-8FA86C896CA1}"/>
              </a:ext>
            </a:extLst>
          </p:cNvPr>
          <p:cNvCxnSpPr>
            <a:stCxn id="13" idx="6"/>
            <a:endCxn id="14" idx="1"/>
          </p:cNvCxnSpPr>
          <p:nvPr/>
        </p:nvCxnSpPr>
        <p:spPr bwMode="gray">
          <a:xfrm>
            <a:off x="2023887" y="1175475"/>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F82460C-F52C-DB66-13FA-E6ED94AD6096}"/>
              </a:ext>
            </a:extLst>
          </p:cNvPr>
          <p:cNvCxnSpPr>
            <a:cxnSpLocks/>
            <a:stCxn id="14" idx="4"/>
            <a:endCxn id="15" idx="0"/>
          </p:cNvCxnSpPr>
          <p:nvPr/>
        </p:nvCxnSpPr>
        <p:spPr bwMode="gray">
          <a:xfrm flipH="1">
            <a:off x="2372037" y="1872966"/>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A743C17-9234-26BC-5491-37C32380D68E}"/>
              </a:ext>
            </a:extLst>
          </p:cNvPr>
          <p:cNvCxnSpPr>
            <a:cxnSpLocks/>
            <a:stCxn id="15" idx="4"/>
            <a:endCxn id="16" idx="0"/>
          </p:cNvCxnSpPr>
          <p:nvPr/>
        </p:nvCxnSpPr>
        <p:spPr bwMode="gray">
          <a:xfrm>
            <a:off x="2372037" y="2707310"/>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385F79B-40B0-CD83-A222-0DAE1F308198}"/>
              </a:ext>
            </a:extLst>
          </p:cNvPr>
          <p:cNvCxnSpPr>
            <a:cxnSpLocks/>
            <a:endCxn id="19" idx="0"/>
          </p:cNvCxnSpPr>
          <p:nvPr/>
        </p:nvCxnSpPr>
        <p:spPr bwMode="gray">
          <a:xfrm flipH="1">
            <a:off x="2023887" y="3706620"/>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9E2BEF-801B-450D-1EC2-86A7DF47378C}"/>
              </a:ext>
            </a:extLst>
          </p:cNvPr>
          <p:cNvCxnSpPr>
            <a:cxnSpLocks/>
            <a:stCxn id="16" idx="6"/>
          </p:cNvCxnSpPr>
          <p:nvPr/>
        </p:nvCxnSpPr>
        <p:spPr bwMode="gray">
          <a:xfrm flipV="1">
            <a:off x="2685818" y="3186666"/>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78AEC59-437C-228E-D278-6C429AA3CFF0}"/>
              </a:ext>
            </a:extLst>
          </p:cNvPr>
          <p:cNvCxnSpPr>
            <a:cxnSpLocks/>
            <a:endCxn id="20" idx="0"/>
          </p:cNvCxnSpPr>
          <p:nvPr/>
        </p:nvCxnSpPr>
        <p:spPr bwMode="gray">
          <a:xfrm>
            <a:off x="3639949" y="3252862"/>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076E95F-45A5-9D75-122A-1358445E816C}"/>
              </a:ext>
            </a:extLst>
          </p:cNvPr>
          <p:cNvCxnSpPr>
            <a:cxnSpLocks/>
            <a:stCxn id="16" idx="2"/>
            <a:endCxn id="18" idx="5"/>
          </p:cNvCxnSpPr>
          <p:nvPr/>
        </p:nvCxnSpPr>
        <p:spPr bwMode="gray">
          <a:xfrm flipH="1" flipV="1">
            <a:off x="1627544" y="3390796"/>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D0EC46-F6E1-475E-CCFD-6500C6873411}"/>
              </a:ext>
            </a:extLst>
          </p:cNvPr>
          <p:cNvSpPr txBox="1"/>
          <p:nvPr/>
        </p:nvSpPr>
        <p:spPr bwMode="gray">
          <a:xfrm>
            <a:off x="2289475" y="1065692"/>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t1</a:t>
            </a:r>
          </a:p>
        </p:txBody>
      </p:sp>
      <p:sp>
        <p:nvSpPr>
          <p:cNvPr id="29" name="Rectangle 28">
            <a:extLst>
              <a:ext uri="{FF2B5EF4-FFF2-40B4-BE49-F238E27FC236}">
                <a16:creationId xmlns:a16="http://schemas.microsoft.com/office/drawing/2014/main" id="{E66953F6-25B5-89A5-F7E8-8A4E97475113}"/>
              </a:ext>
            </a:extLst>
          </p:cNvPr>
          <p:cNvSpPr/>
          <p:nvPr/>
        </p:nvSpPr>
        <p:spPr bwMode="gray">
          <a:xfrm>
            <a:off x="5486400" y="1065692"/>
            <a:ext cx="1883664"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4" name="Straight Connector 33">
            <a:extLst>
              <a:ext uri="{FF2B5EF4-FFF2-40B4-BE49-F238E27FC236}">
                <a16:creationId xmlns:a16="http://schemas.microsoft.com/office/drawing/2014/main" id="{0EEA5DFD-1200-3A8A-5027-451F03605FB3}"/>
              </a:ext>
            </a:extLst>
          </p:cNvPr>
          <p:cNvCxnSpPr>
            <a:cxnSpLocks/>
            <a:stCxn id="29" idx="1"/>
            <a:endCxn id="29" idx="3"/>
          </p:cNvCxnSpPr>
          <p:nvPr/>
        </p:nvCxnSpPr>
        <p:spPr bwMode="gray">
          <a:xfrm>
            <a:off x="5486400" y="1588978"/>
            <a:ext cx="188366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531B1C-B807-5F40-1547-9152B9C11DCC}"/>
              </a:ext>
            </a:extLst>
          </p:cNvPr>
          <p:cNvSpPr txBox="1"/>
          <p:nvPr/>
        </p:nvSpPr>
        <p:spPr bwMode="gray">
          <a:xfrm>
            <a:off x="5620605" y="1239507"/>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(16,3)</a:t>
            </a:r>
          </a:p>
        </p:txBody>
      </p:sp>
      <p:sp>
        <p:nvSpPr>
          <p:cNvPr id="39" name="TextBox 38">
            <a:extLst>
              <a:ext uri="{FF2B5EF4-FFF2-40B4-BE49-F238E27FC236}">
                <a16:creationId xmlns:a16="http://schemas.microsoft.com/office/drawing/2014/main" id="{16BEC8C5-C814-AFD7-B3FE-B1A9EDA1C585}"/>
              </a:ext>
            </a:extLst>
          </p:cNvPr>
          <p:cNvSpPr txBox="1"/>
          <p:nvPr/>
        </p:nvSpPr>
        <p:spPr bwMode="gray">
          <a:xfrm>
            <a:off x="5857009" y="1741571"/>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2</a:t>
            </a:r>
          </a:p>
        </p:txBody>
      </p:sp>
      <p:sp>
        <p:nvSpPr>
          <p:cNvPr id="40" name="Arrow: Down 39">
            <a:extLst>
              <a:ext uri="{FF2B5EF4-FFF2-40B4-BE49-F238E27FC236}">
                <a16:creationId xmlns:a16="http://schemas.microsoft.com/office/drawing/2014/main" id="{2848EA86-4318-E9AA-DCD9-1983DE0E3731}"/>
              </a:ext>
            </a:extLst>
          </p:cNvPr>
          <p:cNvSpPr/>
          <p:nvPr/>
        </p:nvSpPr>
        <p:spPr bwMode="gray">
          <a:xfrm>
            <a:off x="5848062" y="2264856"/>
            <a:ext cx="197264" cy="11563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5DE905B6-B407-723F-3376-2BAF8BB7F0B5}"/>
              </a:ext>
            </a:extLst>
          </p:cNvPr>
          <p:cNvSpPr txBox="1"/>
          <p:nvPr/>
        </p:nvSpPr>
        <p:spPr bwMode="gray">
          <a:xfrm>
            <a:off x="5612603" y="3633370"/>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(16,3)</a:t>
            </a:r>
          </a:p>
        </p:txBody>
      </p:sp>
      <p:sp>
        <p:nvSpPr>
          <p:cNvPr id="3" name="TextBox 2">
            <a:extLst>
              <a:ext uri="{FF2B5EF4-FFF2-40B4-BE49-F238E27FC236}">
                <a16:creationId xmlns:a16="http://schemas.microsoft.com/office/drawing/2014/main" id="{F966750C-01FD-DCB8-88B6-298BDB5A5C40}"/>
              </a:ext>
            </a:extLst>
          </p:cNvPr>
          <p:cNvSpPr txBox="1"/>
          <p:nvPr/>
        </p:nvSpPr>
        <p:spPr bwMode="gray">
          <a:xfrm>
            <a:off x="2491259" y="2852437"/>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t3</a:t>
            </a:r>
          </a:p>
        </p:txBody>
      </p:sp>
      <p:sp>
        <p:nvSpPr>
          <p:cNvPr id="6" name="TextBox 5">
            <a:extLst>
              <a:ext uri="{FF2B5EF4-FFF2-40B4-BE49-F238E27FC236}">
                <a16:creationId xmlns:a16="http://schemas.microsoft.com/office/drawing/2014/main" id="{4C655B58-94BF-98D8-0C29-09326AEB6D83}"/>
              </a:ext>
            </a:extLst>
          </p:cNvPr>
          <p:cNvSpPr txBox="1"/>
          <p:nvPr/>
        </p:nvSpPr>
        <p:spPr bwMode="gray">
          <a:xfrm>
            <a:off x="2830992" y="2173445"/>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t2</a:t>
            </a:r>
          </a:p>
        </p:txBody>
      </p:sp>
      <p:cxnSp>
        <p:nvCxnSpPr>
          <p:cNvPr id="9" name="Straight Connector 8">
            <a:extLst>
              <a:ext uri="{FF2B5EF4-FFF2-40B4-BE49-F238E27FC236}">
                <a16:creationId xmlns:a16="http://schemas.microsoft.com/office/drawing/2014/main" id="{0FDA861A-4310-CE12-55ED-4AA28C55C352}"/>
              </a:ext>
            </a:extLst>
          </p:cNvPr>
          <p:cNvCxnSpPr>
            <a:cxnSpLocks/>
          </p:cNvCxnSpPr>
          <p:nvPr/>
        </p:nvCxnSpPr>
        <p:spPr bwMode="gray">
          <a:xfrm>
            <a:off x="6446520" y="1065692"/>
            <a:ext cx="0" cy="10465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5B40BFE-B78B-1058-BA5B-B342739199E1}"/>
              </a:ext>
            </a:extLst>
          </p:cNvPr>
          <p:cNvSpPr txBox="1"/>
          <p:nvPr/>
        </p:nvSpPr>
        <p:spPr bwMode="gray">
          <a:xfrm>
            <a:off x="6644662" y="1253718"/>
            <a:ext cx="652179" cy="2307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(16,8)</a:t>
            </a:r>
          </a:p>
        </p:txBody>
      </p:sp>
      <p:sp>
        <p:nvSpPr>
          <p:cNvPr id="32" name="TextBox 31">
            <a:extLst>
              <a:ext uri="{FF2B5EF4-FFF2-40B4-BE49-F238E27FC236}">
                <a16:creationId xmlns:a16="http://schemas.microsoft.com/office/drawing/2014/main" id="{742719E5-57F5-0320-C0AB-47D10890D8C2}"/>
              </a:ext>
            </a:extLst>
          </p:cNvPr>
          <p:cNvSpPr txBox="1"/>
          <p:nvPr/>
        </p:nvSpPr>
        <p:spPr bwMode="gray">
          <a:xfrm>
            <a:off x="6883493" y="1741570"/>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2</a:t>
            </a:r>
          </a:p>
        </p:txBody>
      </p:sp>
      <p:sp>
        <p:nvSpPr>
          <p:cNvPr id="33" name="TextBox 32">
            <a:extLst>
              <a:ext uri="{FF2B5EF4-FFF2-40B4-BE49-F238E27FC236}">
                <a16:creationId xmlns:a16="http://schemas.microsoft.com/office/drawing/2014/main" id="{2FC05447-D007-30FD-8195-FDBD3D8B4D7A}"/>
              </a:ext>
            </a:extLst>
          </p:cNvPr>
          <p:cNvSpPr txBox="1"/>
          <p:nvPr/>
        </p:nvSpPr>
        <p:spPr bwMode="gray">
          <a:xfrm>
            <a:off x="8033257" y="1730750"/>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endParaRPr lang="en-US" sz="1600" dirty="0"/>
          </a:p>
        </p:txBody>
      </p:sp>
      <p:sp>
        <p:nvSpPr>
          <p:cNvPr id="8" name="Rectangle 7">
            <a:extLst>
              <a:ext uri="{FF2B5EF4-FFF2-40B4-BE49-F238E27FC236}">
                <a16:creationId xmlns:a16="http://schemas.microsoft.com/office/drawing/2014/main" id="{66947C1A-0AD4-BC9D-B50E-ECF7ED7628CA}"/>
              </a:ext>
            </a:extLst>
          </p:cNvPr>
          <p:cNvSpPr/>
          <p:nvPr/>
        </p:nvSpPr>
        <p:spPr bwMode="gray">
          <a:xfrm>
            <a:off x="7360252" y="1065692"/>
            <a:ext cx="832122"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Connector 9">
            <a:extLst>
              <a:ext uri="{FF2B5EF4-FFF2-40B4-BE49-F238E27FC236}">
                <a16:creationId xmlns:a16="http://schemas.microsoft.com/office/drawing/2014/main" id="{C0DF4047-53BC-EE95-F81A-A73E30368EE7}"/>
              </a:ext>
            </a:extLst>
          </p:cNvPr>
          <p:cNvCxnSpPr>
            <a:cxnSpLocks/>
          </p:cNvCxnSpPr>
          <p:nvPr/>
        </p:nvCxnSpPr>
        <p:spPr bwMode="gray">
          <a:xfrm>
            <a:off x="7370064" y="1588785"/>
            <a:ext cx="807720" cy="1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FB3059-EB23-4E7A-5942-55C3D0E7C749}"/>
              </a:ext>
            </a:extLst>
          </p:cNvPr>
          <p:cNvSpPr txBox="1"/>
          <p:nvPr/>
        </p:nvSpPr>
        <p:spPr bwMode="gray">
          <a:xfrm>
            <a:off x="7574928" y="1256406"/>
            <a:ext cx="652179" cy="2307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(1,2)</a:t>
            </a:r>
          </a:p>
        </p:txBody>
      </p:sp>
      <p:sp>
        <p:nvSpPr>
          <p:cNvPr id="37" name="TextBox 36">
            <a:extLst>
              <a:ext uri="{FF2B5EF4-FFF2-40B4-BE49-F238E27FC236}">
                <a16:creationId xmlns:a16="http://schemas.microsoft.com/office/drawing/2014/main" id="{64430AA1-8976-F505-7BA9-AC0AFEC31AC8}"/>
              </a:ext>
            </a:extLst>
          </p:cNvPr>
          <p:cNvSpPr txBox="1"/>
          <p:nvPr/>
        </p:nvSpPr>
        <p:spPr bwMode="gray">
          <a:xfrm>
            <a:off x="7769879" y="1703103"/>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a:t>
            </a:r>
          </a:p>
        </p:txBody>
      </p:sp>
      <p:sp>
        <p:nvSpPr>
          <p:cNvPr id="38" name="TextBox 37">
            <a:extLst>
              <a:ext uri="{FF2B5EF4-FFF2-40B4-BE49-F238E27FC236}">
                <a16:creationId xmlns:a16="http://schemas.microsoft.com/office/drawing/2014/main" id="{75655F9C-2289-52F0-4021-0DC5F2365EDD}"/>
              </a:ext>
            </a:extLst>
          </p:cNvPr>
          <p:cNvSpPr txBox="1"/>
          <p:nvPr/>
        </p:nvSpPr>
        <p:spPr bwMode="gray">
          <a:xfrm>
            <a:off x="1728566" y="3479580"/>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t5</a:t>
            </a:r>
          </a:p>
        </p:txBody>
      </p:sp>
      <p:sp>
        <p:nvSpPr>
          <p:cNvPr id="42" name="TextBox 41">
            <a:extLst>
              <a:ext uri="{FF2B5EF4-FFF2-40B4-BE49-F238E27FC236}">
                <a16:creationId xmlns:a16="http://schemas.microsoft.com/office/drawing/2014/main" id="{3802B590-4DB5-37B1-8286-AE977035DD33}"/>
              </a:ext>
            </a:extLst>
          </p:cNvPr>
          <p:cNvSpPr txBox="1"/>
          <p:nvPr/>
        </p:nvSpPr>
        <p:spPr bwMode="gray">
          <a:xfrm>
            <a:off x="2954842" y="3406361"/>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t4</a:t>
            </a:r>
          </a:p>
        </p:txBody>
      </p:sp>
    </p:spTree>
    <p:extLst>
      <p:ext uri="{BB962C8B-B14F-4D97-AF65-F5344CB8AC3E}">
        <p14:creationId xmlns:p14="http://schemas.microsoft.com/office/powerpoint/2010/main" val="23842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9" grpId="0"/>
      <p:bldP spid="40" grpId="0" animBg="1"/>
      <p:bldP spid="41" grpId="0"/>
      <p:bldP spid="31" grpId="0"/>
      <p:bldP spid="32" grpId="0"/>
      <p:bldP spid="8"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296-CBF1-FF85-2E72-52B3BAC0D056}"/>
              </a:ext>
            </a:extLst>
          </p:cNvPr>
          <p:cNvSpPr>
            <a:spLocks noGrp="1"/>
          </p:cNvSpPr>
          <p:nvPr>
            <p:ph type="title"/>
          </p:nvPr>
        </p:nvSpPr>
        <p:spPr/>
        <p:txBody>
          <a:bodyPr/>
          <a:lstStyle/>
          <a:p>
            <a:r>
              <a:rPr lang="en-US" dirty="0"/>
              <a:t>4. Timestep sampling -&gt;</a:t>
            </a:r>
            <a:r>
              <a:rPr lang="en-US" dirty="0" err="1"/>
              <a:t>Spatio</a:t>
            </a:r>
            <a:r>
              <a:rPr lang="en-US" dirty="0"/>
              <a:t>-temporal graphs</a:t>
            </a:r>
          </a:p>
        </p:txBody>
      </p:sp>
      <p:sp>
        <p:nvSpPr>
          <p:cNvPr id="4" name="Slide Number Placeholder 3">
            <a:extLst>
              <a:ext uri="{FF2B5EF4-FFF2-40B4-BE49-F238E27FC236}">
                <a16:creationId xmlns:a16="http://schemas.microsoft.com/office/drawing/2014/main" id="{A024C323-9D77-94BF-0A27-19CDD82D8D61}"/>
              </a:ext>
            </a:extLst>
          </p:cNvPr>
          <p:cNvSpPr>
            <a:spLocks noGrp="1"/>
          </p:cNvSpPr>
          <p:nvPr>
            <p:ph type="sldNum" sz="quarter" idx="12"/>
          </p:nvPr>
        </p:nvSpPr>
        <p:spPr/>
        <p:txBody>
          <a:bodyPr/>
          <a:lstStyle/>
          <a:p>
            <a:fld id="{81561042-0DC2-4A04-AA50-F6D44EB20EBA}" type="slidenum">
              <a:rPr lang="en-US" smtClean="0"/>
              <a:t>17</a:t>
            </a:fld>
            <a:endParaRPr lang="en-US"/>
          </a:p>
        </p:txBody>
      </p:sp>
      <p:sp>
        <p:nvSpPr>
          <p:cNvPr id="13" name="Oval 12">
            <a:extLst>
              <a:ext uri="{FF2B5EF4-FFF2-40B4-BE49-F238E27FC236}">
                <a16:creationId xmlns:a16="http://schemas.microsoft.com/office/drawing/2014/main" id="{213637A4-5E21-7588-108A-3DD833890B91}"/>
              </a:ext>
            </a:extLst>
          </p:cNvPr>
          <p:cNvSpPr/>
          <p:nvPr/>
        </p:nvSpPr>
        <p:spPr bwMode="gray">
          <a:xfrm>
            <a:off x="1410777" y="9154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4" name="Oval 13">
            <a:extLst>
              <a:ext uri="{FF2B5EF4-FFF2-40B4-BE49-F238E27FC236}">
                <a16:creationId xmlns:a16="http://schemas.microsoft.com/office/drawing/2014/main" id="{8338FF2B-163F-27FB-D1A7-49035FCB3FD4}"/>
              </a:ext>
            </a:extLst>
          </p:cNvPr>
          <p:cNvSpPr/>
          <p:nvPr/>
        </p:nvSpPr>
        <p:spPr bwMode="gray">
          <a:xfrm>
            <a:off x="2372037" y="135301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5" name="Oval 14">
            <a:extLst>
              <a:ext uri="{FF2B5EF4-FFF2-40B4-BE49-F238E27FC236}">
                <a16:creationId xmlns:a16="http://schemas.microsoft.com/office/drawing/2014/main" id="{D7EFF362-67EA-1CDE-8A68-6A45C51BD296}"/>
              </a:ext>
            </a:extLst>
          </p:cNvPr>
          <p:cNvSpPr/>
          <p:nvPr/>
        </p:nvSpPr>
        <p:spPr bwMode="gray">
          <a:xfrm>
            <a:off x="2065482" y="218735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6" name="Oval 15">
            <a:extLst>
              <a:ext uri="{FF2B5EF4-FFF2-40B4-BE49-F238E27FC236}">
                <a16:creationId xmlns:a16="http://schemas.microsoft.com/office/drawing/2014/main" id="{1F473674-6E64-BD5B-188D-41D889BBEED3}"/>
              </a:ext>
            </a:extLst>
          </p:cNvPr>
          <p:cNvSpPr/>
          <p:nvPr/>
        </p:nvSpPr>
        <p:spPr bwMode="gray">
          <a:xfrm>
            <a:off x="2072708" y="318666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7" name="Oval 16">
            <a:extLst>
              <a:ext uri="{FF2B5EF4-FFF2-40B4-BE49-F238E27FC236}">
                <a16:creationId xmlns:a16="http://schemas.microsoft.com/office/drawing/2014/main" id="{5B416E54-232C-1BCC-7A3D-75EBAE97A60A}"/>
              </a:ext>
            </a:extLst>
          </p:cNvPr>
          <p:cNvSpPr/>
          <p:nvPr/>
        </p:nvSpPr>
        <p:spPr bwMode="gray">
          <a:xfrm>
            <a:off x="3148175" y="2833647"/>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8" name="Oval 17">
            <a:extLst>
              <a:ext uri="{FF2B5EF4-FFF2-40B4-BE49-F238E27FC236}">
                <a16:creationId xmlns:a16="http://schemas.microsoft.com/office/drawing/2014/main" id="{DE8A53CD-8C23-E11F-EC37-3A67232D813D}"/>
              </a:ext>
            </a:extLst>
          </p:cNvPr>
          <p:cNvSpPr/>
          <p:nvPr/>
        </p:nvSpPr>
        <p:spPr bwMode="gray">
          <a:xfrm>
            <a:off x="1104222" y="294698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9" name="Oval 18">
            <a:extLst>
              <a:ext uri="{FF2B5EF4-FFF2-40B4-BE49-F238E27FC236}">
                <a16:creationId xmlns:a16="http://schemas.microsoft.com/office/drawing/2014/main" id="{174BDEBC-ACE5-CB7E-CC95-B23817274CC1}"/>
              </a:ext>
            </a:extLst>
          </p:cNvPr>
          <p:cNvSpPr/>
          <p:nvPr/>
        </p:nvSpPr>
        <p:spPr bwMode="gray">
          <a:xfrm>
            <a:off x="1717332" y="411616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20" name="Oval 19">
            <a:extLst>
              <a:ext uri="{FF2B5EF4-FFF2-40B4-BE49-F238E27FC236}">
                <a16:creationId xmlns:a16="http://schemas.microsoft.com/office/drawing/2014/main" id="{2D000418-F1BC-79B7-220F-94CF3631B22D}"/>
              </a:ext>
            </a:extLst>
          </p:cNvPr>
          <p:cNvSpPr/>
          <p:nvPr/>
        </p:nvSpPr>
        <p:spPr bwMode="gray">
          <a:xfrm>
            <a:off x="3761285" y="3596214"/>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1" name="Straight Arrow Connector 20">
            <a:extLst>
              <a:ext uri="{FF2B5EF4-FFF2-40B4-BE49-F238E27FC236}">
                <a16:creationId xmlns:a16="http://schemas.microsoft.com/office/drawing/2014/main" id="{2EAFB23F-AD10-638F-A85B-8FA86C896CA1}"/>
              </a:ext>
            </a:extLst>
          </p:cNvPr>
          <p:cNvCxnSpPr>
            <a:stCxn id="13" idx="6"/>
            <a:endCxn id="14" idx="1"/>
          </p:cNvCxnSpPr>
          <p:nvPr/>
        </p:nvCxnSpPr>
        <p:spPr bwMode="gray">
          <a:xfrm>
            <a:off x="2023887" y="1175475"/>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F82460C-F52C-DB66-13FA-E6ED94AD6096}"/>
              </a:ext>
            </a:extLst>
          </p:cNvPr>
          <p:cNvCxnSpPr>
            <a:cxnSpLocks/>
            <a:stCxn id="14" idx="4"/>
            <a:endCxn id="15" idx="0"/>
          </p:cNvCxnSpPr>
          <p:nvPr/>
        </p:nvCxnSpPr>
        <p:spPr bwMode="gray">
          <a:xfrm flipH="1">
            <a:off x="2372037" y="1872966"/>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A743C17-9234-26BC-5491-37C32380D68E}"/>
              </a:ext>
            </a:extLst>
          </p:cNvPr>
          <p:cNvCxnSpPr>
            <a:cxnSpLocks/>
            <a:stCxn id="15" idx="4"/>
            <a:endCxn id="16" idx="0"/>
          </p:cNvCxnSpPr>
          <p:nvPr/>
        </p:nvCxnSpPr>
        <p:spPr bwMode="gray">
          <a:xfrm>
            <a:off x="2372037" y="2707310"/>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385F79B-40B0-CD83-A222-0DAE1F308198}"/>
              </a:ext>
            </a:extLst>
          </p:cNvPr>
          <p:cNvCxnSpPr>
            <a:cxnSpLocks/>
            <a:endCxn id="19" idx="0"/>
          </p:cNvCxnSpPr>
          <p:nvPr/>
        </p:nvCxnSpPr>
        <p:spPr bwMode="gray">
          <a:xfrm flipH="1">
            <a:off x="2023887" y="3706620"/>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9E2BEF-801B-450D-1EC2-86A7DF47378C}"/>
              </a:ext>
            </a:extLst>
          </p:cNvPr>
          <p:cNvCxnSpPr>
            <a:cxnSpLocks/>
            <a:stCxn id="16" idx="6"/>
          </p:cNvCxnSpPr>
          <p:nvPr/>
        </p:nvCxnSpPr>
        <p:spPr bwMode="gray">
          <a:xfrm flipV="1">
            <a:off x="2685818" y="3186666"/>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78AEC59-437C-228E-D278-6C429AA3CFF0}"/>
              </a:ext>
            </a:extLst>
          </p:cNvPr>
          <p:cNvCxnSpPr>
            <a:cxnSpLocks/>
            <a:endCxn id="20" idx="0"/>
          </p:cNvCxnSpPr>
          <p:nvPr/>
        </p:nvCxnSpPr>
        <p:spPr bwMode="gray">
          <a:xfrm>
            <a:off x="3639949" y="3252862"/>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076E95F-45A5-9D75-122A-1358445E816C}"/>
              </a:ext>
            </a:extLst>
          </p:cNvPr>
          <p:cNvCxnSpPr>
            <a:cxnSpLocks/>
            <a:stCxn id="16" idx="2"/>
            <a:endCxn id="18" idx="5"/>
          </p:cNvCxnSpPr>
          <p:nvPr/>
        </p:nvCxnSpPr>
        <p:spPr bwMode="gray">
          <a:xfrm flipH="1" flipV="1">
            <a:off x="1627544" y="3390796"/>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D0EC46-F6E1-475E-CCFD-6500C6873411}"/>
              </a:ext>
            </a:extLst>
          </p:cNvPr>
          <p:cNvSpPr txBox="1"/>
          <p:nvPr/>
        </p:nvSpPr>
        <p:spPr bwMode="gray">
          <a:xfrm>
            <a:off x="2289475" y="1065692"/>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t1</a:t>
            </a:r>
          </a:p>
        </p:txBody>
      </p:sp>
      <p:sp>
        <p:nvSpPr>
          <p:cNvPr id="29" name="Rectangle 28">
            <a:extLst>
              <a:ext uri="{FF2B5EF4-FFF2-40B4-BE49-F238E27FC236}">
                <a16:creationId xmlns:a16="http://schemas.microsoft.com/office/drawing/2014/main" id="{E66953F6-25B5-89A5-F7E8-8A4E97475113}"/>
              </a:ext>
            </a:extLst>
          </p:cNvPr>
          <p:cNvSpPr/>
          <p:nvPr/>
        </p:nvSpPr>
        <p:spPr bwMode="gray">
          <a:xfrm>
            <a:off x="6263640" y="1208883"/>
            <a:ext cx="1883664"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4" name="Straight Connector 33">
            <a:extLst>
              <a:ext uri="{FF2B5EF4-FFF2-40B4-BE49-F238E27FC236}">
                <a16:creationId xmlns:a16="http://schemas.microsoft.com/office/drawing/2014/main" id="{0EEA5DFD-1200-3A8A-5027-451F03605FB3}"/>
              </a:ext>
            </a:extLst>
          </p:cNvPr>
          <p:cNvCxnSpPr>
            <a:cxnSpLocks/>
            <a:stCxn id="29" idx="1"/>
            <a:endCxn id="29" idx="3"/>
          </p:cNvCxnSpPr>
          <p:nvPr/>
        </p:nvCxnSpPr>
        <p:spPr bwMode="gray">
          <a:xfrm>
            <a:off x="6263640" y="1732169"/>
            <a:ext cx="188366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6BEC8C5-C814-AFD7-B3FE-B1A9EDA1C585}"/>
              </a:ext>
            </a:extLst>
          </p:cNvPr>
          <p:cNvSpPr txBox="1"/>
          <p:nvPr/>
        </p:nvSpPr>
        <p:spPr bwMode="gray">
          <a:xfrm>
            <a:off x="6634249" y="1884762"/>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3</a:t>
            </a:r>
          </a:p>
        </p:txBody>
      </p:sp>
      <p:sp>
        <p:nvSpPr>
          <p:cNvPr id="40" name="Arrow: Down 39">
            <a:extLst>
              <a:ext uri="{FF2B5EF4-FFF2-40B4-BE49-F238E27FC236}">
                <a16:creationId xmlns:a16="http://schemas.microsoft.com/office/drawing/2014/main" id="{2848EA86-4318-E9AA-DCD9-1983DE0E3731}"/>
              </a:ext>
            </a:extLst>
          </p:cNvPr>
          <p:cNvSpPr/>
          <p:nvPr/>
        </p:nvSpPr>
        <p:spPr bwMode="gray">
          <a:xfrm>
            <a:off x="7576221" y="2347642"/>
            <a:ext cx="197264" cy="11563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5DE905B6-B407-723F-3376-2BAF8BB7F0B5}"/>
              </a:ext>
            </a:extLst>
          </p:cNvPr>
          <p:cNvSpPr txBox="1"/>
          <p:nvPr/>
        </p:nvSpPr>
        <p:spPr bwMode="gray">
          <a:xfrm>
            <a:off x="7469448" y="3629182"/>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(1,2)</a:t>
            </a:r>
          </a:p>
        </p:txBody>
      </p:sp>
      <p:sp>
        <p:nvSpPr>
          <p:cNvPr id="3" name="TextBox 2">
            <a:extLst>
              <a:ext uri="{FF2B5EF4-FFF2-40B4-BE49-F238E27FC236}">
                <a16:creationId xmlns:a16="http://schemas.microsoft.com/office/drawing/2014/main" id="{F966750C-01FD-DCB8-88B6-298BDB5A5C40}"/>
              </a:ext>
            </a:extLst>
          </p:cNvPr>
          <p:cNvSpPr txBox="1"/>
          <p:nvPr/>
        </p:nvSpPr>
        <p:spPr bwMode="gray">
          <a:xfrm>
            <a:off x="2491259" y="2852437"/>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t3</a:t>
            </a:r>
          </a:p>
        </p:txBody>
      </p:sp>
      <p:sp>
        <p:nvSpPr>
          <p:cNvPr id="6" name="TextBox 5">
            <a:extLst>
              <a:ext uri="{FF2B5EF4-FFF2-40B4-BE49-F238E27FC236}">
                <a16:creationId xmlns:a16="http://schemas.microsoft.com/office/drawing/2014/main" id="{4C655B58-94BF-98D8-0C29-09326AEB6D83}"/>
              </a:ext>
            </a:extLst>
          </p:cNvPr>
          <p:cNvSpPr txBox="1"/>
          <p:nvPr/>
        </p:nvSpPr>
        <p:spPr bwMode="gray">
          <a:xfrm>
            <a:off x="2830992" y="2173445"/>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t2</a:t>
            </a:r>
          </a:p>
        </p:txBody>
      </p:sp>
      <p:cxnSp>
        <p:nvCxnSpPr>
          <p:cNvPr id="9" name="Straight Connector 8">
            <a:extLst>
              <a:ext uri="{FF2B5EF4-FFF2-40B4-BE49-F238E27FC236}">
                <a16:creationId xmlns:a16="http://schemas.microsoft.com/office/drawing/2014/main" id="{0FDA861A-4310-CE12-55ED-4AA28C55C352}"/>
              </a:ext>
            </a:extLst>
          </p:cNvPr>
          <p:cNvCxnSpPr>
            <a:cxnSpLocks/>
          </p:cNvCxnSpPr>
          <p:nvPr/>
        </p:nvCxnSpPr>
        <p:spPr bwMode="gray">
          <a:xfrm>
            <a:off x="7223760" y="1208883"/>
            <a:ext cx="0" cy="10465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5B40BFE-B78B-1058-BA5B-B342739199E1}"/>
              </a:ext>
            </a:extLst>
          </p:cNvPr>
          <p:cNvSpPr txBox="1"/>
          <p:nvPr/>
        </p:nvSpPr>
        <p:spPr bwMode="gray">
          <a:xfrm>
            <a:off x="6417611" y="1377684"/>
            <a:ext cx="652179" cy="2307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(16,8)</a:t>
            </a:r>
          </a:p>
        </p:txBody>
      </p:sp>
      <p:sp>
        <p:nvSpPr>
          <p:cNvPr id="32" name="TextBox 31">
            <a:extLst>
              <a:ext uri="{FF2B5EF4-FFF2-40B4-BE49-F238E27FC236}">
                <a16:creationId xmlns:a16="http://schemas.microsoft.com/office/drawing/2014/main" id="{742719E5-57F5-0320-C0AB-47D10890D8C2}"/>
              </a:ext>
            </a:extLst>
          </p:cNvPr>
          <p:cNvSpPr txBox="1"/>
          <p:nvPr/>
        </p:nvSpPr>
        <p:spPr bwMode="gray">
          <a:xfrm>
            <a:off x="7660733" y="1884761"/>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2</a:t>
            </a:r>
          </a:p>
        </p:txBody>
      </p:sp>
      <p:sp>
        <p:nvSpPr>
          <p:cNvPr id="36" name="TextBox 35">
            <a:extLst>
              <a:ext uri="{FF2B5EF4-FFF2-40B4-BE49-F238E27FC236}">
                <a16:creationId xmlns:a16="http://schemas.microsoft.com/office/drawing/2014/main" id="{B8FB3059-EB23-4E7A-5942-55C3D0E7C749}"/>
              </a:ext>
            </a:extLst>
          </p:cNvPr>
          <p:cNvSpPr txBox="1"/>
          <p:nvPr/>
        </p:nvSpPr>
        <p:spPr bwMode="gray">
          <a:xfrm>
            <a:off x="7447396" y="1402715"/>
            <a:ext cx="652179" cy="2307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(1,2)</a:t>
            </a:r>
          </a:p>
        </p:txBody>
      </p:sp>
      <p:sp>
        <p:nvSpPr>
          <p:cNvPr id="7" name="TextBox 6">
            <a:extLst>
              <a:ext uri="{FF2B5EF4-FFF2-40B4-BE49-F238E27FC236}">
                <a16:creationId xmlns:a16="http://schemas.microsoft.com/office/drawing/2014/main" id="{E16E4C55-5762-A8E0-39EC-F0B93B3AC433}"/>
              </a:ext>
            </a:extLst>
          </p:cNvPr>
          <p:cNvSpPr txBox="1"/>
          <p:nvPr/>
        </p:nvSpPr>
        <p:spPr bwMode="gray">
          <a:xfrm>
            <a:off x="1728566" y="3479580"/>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t5</a:t>
            </a:r>
          </a:p>
        </p:txBody>
      </p:sp>
      <p:sp>
        <p:nvSpPr>
          <p:cNvPr id="11" name="TextBox 10">
            <a:extLst>
              <a:ext uri="{FF2B5EF4-FFF2-40B4-BE49-F238E27FC236}">
                <a16:creationId xmlns:a16="http://schemas.microsoft.com/office/drawing/2014/main" id="{04742AEB-AF03-7AED-E756-DE3887CE41CE}"/>
              </a:ext>
            </a:extLst>
          </p:cNvPr>
          <p:cNvSpPr txBox="1"/>
          <p:nvPr/>
        </p:nvSpPr>
        <p:spPr bwMode="gray">
          <a:xfrm>
            <a:off x="2907118" y="3353601"/>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t4</a:t>
            </a:r>
          </a:p>
        </p:txBody>
      </p:sp>
      <p:sp>
        <p:nvSpPr>
          <p:cNvPr id="12" name="TextBox 11">
            <a:extLst>
              <a:ext uri="{FF2B5EF4-FFF2-40B4-BE49-F238E27FC236}">
                <a16:creationId xmlns:a16="http://schemas.microsoft.com/office/drawing/2014/main" id="{E4AB48C0-0D6A-74DA-D517-922DEB1AA5B6}"/>
              </a:ext>
            </a:extLst>
          </p:cNvPr>
          <p:cNvSpPr txBox="1"/>
          <p:nvPr/>
        </p:nvSpPr>
        <p:spPr bwMode="gray">
          <a:xfrm>
            <a:off x="3941348" y="3185358"/>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t6</a:t>
            </a:r>
          </a:p>
        </p:txBody>
      </p:sp>
    </p:spTree>
    <p:extLst>
      <p:ext uri="{BB962C8B-B14F-4D97-AF65-F5344CB8AC3E}">
        <p14:creationId xmlns:p14="http://schemas.microsoft.com/office/powerpoint/2010/main" val="191997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P spid="40" grpId="0" animBg="1"/>
      <p:bldP spid="41" grpId="0"/>
      <p:bldP spid="31" grpId="0"/>
      <p:bldP spid="32" grpId="0"/>
      <p:bldP spid="36"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296-CBF1-FF85-2E72-52B3BAC0D056}"/>
              </a:ext>
            </a:extLst>
          </p:cNvPr>
          <p:cNvSpPr>
            <a:spLocks noGrp="1"/>
          </p:cNvSpPr>
          <p:nvPr>
            <p:ph type="title"/>
          </p:nvPr>
        </p:nvSpPr>
        <p:spPr/>
        <p:txBody>
          <a:bodyPr/>
          <a:lstStyle/>
          <a:p>
            <a:r>
              <a:rPr lang="en-US" dirty="0"/>
              <a:t>4. Timestep sampling -&gt;</a:t>
            </a:r>
            <a:r>
              <a:rPr lang="en-US" dirty="0" err="1"/>
              <a:t>Spatio</a:t>
            </a:r>
            <a:r>
              <a:rPr lang="en-US" dirty="0"/>
              <a:t>-temporal graphs</a:t>
            </a:r>
          </a:p>
        </p:txBody>
      </p:sp>
      <p:sp>
        <p:nvSpPr>
          <p:cNvPr id="4" name="Slide Number Placeholder 3">
            <a:extLst>
              <a:ext uri="{FF2B5EF4-FFF2-40B4-BE49-F238E27FC236}">
                <a16:creationId xmlns:a16="http://schemas.microsoft.com/office/drawing/2014/main" id="{A024C323-9D77-94BF-0A27-19CDD82D8D61}"/>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5" name="Text Placeholder 1">
            <a:extLst>
              <a:ext uri="{FF2B5EF4-FFF2-40B4-BE49-F238E27FC236}">
                <a16:creationId xmlns:a16="http://schemas.microsoft.com/office/drawing/2014/main" id="{66ADB662-5F88-ECF1-566B-BC4B9FF3A69B}"/>
              </a:ext>
            </a:extLst>
          </p:cNvPr>
          <p:cNvSpPr txBox="1">
            <a:spLocks/>
          </p:cNvSpPr>
          <p:nvPr/>
        </p:nvSpPr>
        <p:spPr>
          <a:xfrm>
            <a:off x="243718" y="5230825"/>
            <a:ext cx="5482858" cy="1205915"/>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600" dirty="0"/>
              <a:t>Timestep sampling as anomaly propagation order steps</a:t>
            </a:r>
          </a:p>
          <a:p>
            <a:r>
              <a:rPr lang="en-US" sz="1600" b="1" dirty="0"/>
              <a:t>Total: </a:t>
            </a:r>
            <a:r>
              <a:rPr lang="en-US" sz="1600" dirty="0"/>
              <a:t>18312 </a:t>
            </a:r>
            <a:r>
              <a:rPr lang="en-US" sz="1600" dirty="0" err="1"/>
              <a:t>Spatio</a:t>
            </a:r>
            <a:r>
              <a:rPr lang="en-US" sz="1600" dirty="0"/>
              <a:t>-Temporal</a:t>
            </a:r>
            <a:r>
              <a:rPr lang="en-US" sz="1600" b="1" dirty="0"/>
              <a:t> </a:t>
            </a:r>
            <a:r>
              <a:rPr lang="en-US" sz="1600" dirty="0"/>
              <a:t>subgraphs</a:t>
            </a:r>
          </a:p>
          <a:p>
            <a:endParaRPr lang="en-US" sz="1600" dirty="0"/>
          </a:p>
          <a:p>
            <a:endParaRPr lang="en-US" sz="1600" dirty="0"/>
          </a:p>
          <a:p>
            <a:endParaRPr lang="en-US" sz="1600" dirty="0"/>
          </a:p>
          <a:p>
            <a:pPr lvl="1">
              <a:buFont typeface="Arial" panose="020B0604020202020204" pitchFamily="34" charset="0"/>
              <a:buChar char="•"/>
            </a:pPr>
            <a:endParaRPr lang="en-US" b="1" dirty="0"/>
          </a:p>
        </p:txBody>
      </p:sp>
      <p:sp>
        <p:nvSpPr>
          <p:cNvPr id="13" name="Oval 12">
            <a:extLst>
              <a:ext uri="{FF2B5EF4-FFF2-40B4-BE49-F238E27FC236}">
                <a16:creationId xmlns:a16="http://schemas.microsoft.com/office/drawing/2014/main" id="{213637A4-5E21-7588-108A-3DD833890B91}"/>
              </a:ext>
            </a:extLst>
          </p:cNvPr>
          <p:cNvSpPr/>
          <p:nvPr/>
        </p:nvSpPr>
        <p:spPr bwMode="gray">
          <a:xfrm>
            <a:off x="1410777" y="91549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13</a:t>
            </a:r>
          </a:p>
        </p:txBody>
      </p:sp>
      <p:sp>
        <p:nvSpPr>
          <p:cNvPr id="14" name="Oval 13">
            <a:extLst>
              <a:ext uri="{FF2B5EF4-FFF2-40B4-BE49-F238E27FC236}">
                <a16:creationId xmlns:a16="http://schemas.microsoft.com/office/drawing/2014/main" id="{8338FF2B-163F-27FB-D1A7-49035FCB3FD4}"/>
              </a:ext>
            </a:extLst>
          </p:cNvPr>
          <p:cNvSpPr/>
          <p:nvPr/>
        </p:nvSpPr>
        <p:spPr bwMode="gray">
          <a:xfrm>
            <a:off x="2372037" y="1353012"/>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0</a:t>
            </a:r>
          </a:p>
        </p:txBody>
      </p:sp>
      <p:sp>
        <p:nvSpPr>
          <p:cNvPr id="15" name="Oval 14">
            <a:extLst>
              <a:ext uri="{FF2B5EF4-FFF2-40B4-BE49-F238E27FC236}">
                <a16:creationId xmlns:a16="http://schemas.microsoft.com/office/drawing/2014/main" id="{D7EFF362-67EA-1CDE-8A68-6A45C51BD296}"/>
              </a:ext>
            </a:extLst>
          </p:cNvPr>
          <p:cNvSpPr/>
          <p:nvPr/>
        </p:nvSpPr>
        <p:spPr bwMode="gray">
          <a:xfrm>
            <a:off x="2065482" y="218735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11</a:t>
            </a:r>
          </a:p>
        </p:txBody>
      </p:sp>
      <p:sp>
        <p:nvSpPr>
          <p:cNvPr id="16" name="Oval 15">
            <a:extLst>
              <a:ext uri="{FF2B5EF4-FFF2-40B4-BE49-F238E27FC236}">
                <a16:creationId xmlns:a16="http://schemas.microsoft.com/office/drawing/2014/main" id="{1F473674-6E64-BD5B-188D-41D889BBEED3}"/>
              </a:ext>
            </a:extLst>
          </p:cNvPr>
          <p:cNvSpPr/>
          <p:nvPr/>
        </p:nvSpPr>
        <p:spPr bwMode="gray">
          <a:xfrm>
            <a:off x="2072708" y="3186666"/>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16</a:t>
            </a:r>
          </a:p>
        </p:txBody>
      </p:sp>
      <p:sp>
        <p:nvSpPr>
          <p:cNvPr id="17" name="Oval 16">
            <a:extLst>
              <a:ext uri="{FF2B5EF4-FFF2-40B4-BE49-F238E27FC236}">
                <a16:creationId xmlns:a16="http://schemas.microsoft.com/office/drawing/2014/main" id="{5B416E54-232C-1BCC-7A3D-75EBAE97A60A}"/>
              </a:ext>
            </a:extLst>
          </p:cNvPr>
          <p:cNvSpPr/>
          <p:nvPr/>
        </p:nvSpPr>
        <p:spPr bwMode="gray">
          <a:xfrm>
            <a:off x="3148175" y="2833647"/>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1</a:t>
            </a:r>
          </a:p>
        </p:txBody>
      </p:sp>
      <p:sp>
        <p:nvSpPr>
          <p:cNvPr id="18" name="Oval 17">
            <a:extLst>
              <a:ext uri="{FF2B5EF4-FFF2-40B4-BE49-F238E27FC236}">
                <a16:creationId xmlns:a16="http://schemas.microsoft.com/office/drawing/2014/main" id="{DE8A53CD-8C23-E11F-EC37-3A67232D813D}"/>
              </a:ext>
            </a:extLst>
          </p:cNvPr>
          <p:cNvSpPr/>
          <p:nvPr/>
        </p:nvSpPr>
        <p:spPr bwMode="gray">
          <a:xfrm>
            <a:off x="1104222" y="294698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3</a:t>
            </a:r>
          </a:p>
        </p:txBody>
      </p:sp>
      <p:sp>
        <p:nvSpPr>
          <p:cNvPr id="19" name="Oval 18">
            <a:extLst>
              <a:ext uri="{FF2B5EF4-FFF2-40B4-BE49-F238E27FC236}">
                <a16:creationId xmlns:a16="http://schemas.microsoft.com/office/drawing/2014/main" id="{174BDEBC-ACE5-CB7E-CC95-B23817274CC1}"/>
              </a:ext>
            </a:extLst>
          </p:cNvPr>
          <p:cNvSpPr/>
          <p:nvPr/>
        </p:nvSpPr>
        <p:spPr bwMode="gray">
          <a:xfrm>
            <a:off x="1717332" y="4116168"/>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8</a:t>
            </a:r>
          </a:p>
        </p:txBody>
      </p:sp>
      <p:sp>
        <p:nvSpPr>
          <p:cNvPr id="20" name="Oval 19">
            <a:extLst>
              <a:ext uri="{FF2B5EF4-FFF2-40B4-BE49-F238E27FC236}">
                <a16:creationId xmlns:a16="http://schemas.microsoft.com/office/drawing/2014/main" id="{2D000418-F1BC-79B7-220F-94CF3631B22D}"/>
              </a:ext>
            </a:extLst>
          </p:cNvPr>
          <p:cNvSpPr/>
          <p:nvPr/>
        </p:nvSpPr>
        <p:spPr bwMode="gray">
          <a:xfrm>
            <a:off x="3761285" y="3596214"/>
            <a:ext cx="613110" cy="519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dirty="0">
                <a:solidFill>
                  <a:schemeClr val="bg1"/>
                </a:solidFill>
              </a:rPr>
              <a:t>2</a:t>
            </a:r>
          </a:p>
        </p:txBody>
      </p:sp>
      <p:cxnSp>
        <p:nvCxnSpPr>
          <p:cNvPr id="21" name="Straight Arrow Connector 20">
            <a:extLst>
              <a:ext uri="{FF2B5EF4-FFF2-40B4-BE49-F238E27FC236}">
                <a16:creationId xmlns:a16="http://schemas.microsoft.com/office/drawing/2014/main" id="{2EAFB23F-AD10-638F-A85B-8FA86C896CA1}"/>
              </a:ext>
            </a:extLst>
          </p:cNvPr>
          <p:cNvCxnSpPr>
            <a:stCxn id="13" idx="6"/>
            <a:endCxn id="14" idx="1"/>
          </p:cNvCxnSpPr>
          <p:nvPr/>
        </p:nvCxnSpPr>
        <p:spPr bwMode="gray">
          <a:xfrm>
            <a:off x="2023887" y="1175475"/>
            <a:ext cx="437938" cy="253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F82460C-F52C-DB66-13FA-E6ED94AD6096}"/>
              </a:ext>
            </a:extLst>
          </p:cNvPr>
          <p:cNvCxnSpPr>
            <a:cxnSpLocks/>
            <a:stCxn id="14" idx="4"/>
            <a:endCxn id="15" idx="0"/>
          </p:cNvCxnSpPr>
          <p:nvPr/>
        </p:nvCxnSpPr>
        <p:spPr bwMode="gray">
          <a:xfrm flipH="1">
            <a:off x="2372037" y="1872966"/>
            <a:ext cx="306555" cy="3143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A743C17-9234-26BC-5491-37C32380D68E}"/>
              </a:ext>
            </a:extLst>
          </p:cNvPr>
          <p:cNvCxnSpPr>
            <a:cxnSpLocks/>
            <a:stCxn id="15" idx="4"/>
            <a:endCxn id="16" idx="0"/>
          </p:cNvCxnSpPr>
          <p:nvPr/>
        </p:nvCxnSpPr>
        <p:spPr bwMode="gray">
          <a:xfrm>
            <a:off x="2372037" y="2707310"/>
            <a:ext cx="7226" cy="479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385F79B-40B0-CD83-A222-0DAE1F308198}"/>
              </a:ext>
            </a:extLst>
          </p:cNvPr>
          <p:cNvCxnSpPr>
            <a:cxnSpLocks/>
            <a:endCxn id="19" idx="0"/>
          </p:cNvCxnSpPr>
          <p:nvPr/>
        </p:nvCxnSpPr>
        <p:spPr bwMode="gray">
          <a:xfrm flipH="1">
            <a:off x="2023887" y="3706620"/>
            <a:ext cx="306555" cy="409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9E2BEF-801B-450D-1EC2-86A7DF47378C}"/>
              </a:ext>
            </a:extLst>
          </p:cNvPr>
          <p:cNvCxnSpPr>
            <a:cxnSpLocks/>
            <a:stCxn id="16" idx="6"/>
          </p:cNvCxnSpPr>
          <p:nvPr/>
        </p:nvCxnSpPr>
        <p:spPr bwMode="gray">
          <a:xfrm flipV="1">
            <a:off x="2685818" y="3186666"/>
            <a:ext cx="486618" cy="259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78AEC59-437C-228E-D278-6C429AA3CFF0}"/>
              </a:ext>
            </a:extLst>
          </p:cNvPr>
          <p:cNvCxnSpPr>
            <a:cxnSpLocks/>
            <a:endCxn id="20" idx="0"/>
          </p:cNvCxnSpPr>
          <p:nvPr/>
        </p:nvCxnSpPr>
        <p:spPr bwMode="gray">
          <a:xfrm>
            <a:off x="3639949" y="3252862"/>
            <a:ext cx="427891" cy="343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076E95F-45A5-9D75-122A-1358445E816C}"/>
              </a:ext>
            </a:extLst>
          </p:cNvPr>
          <p:cNvCxnSpPr>
            <a:cxnSpLocks/>
            <a:stCxn id="16" idx="2"/>
            <a:endCxn id="18" idx="5"/>
          </p:cNvCxnSpPr>
          <p:nvPr/>
        </p:nvCxnSpPr>
        <p:spPr bwMode="gray">
          <a:xfrm flipH="1" flipV="1">
            <a:off x="1627544" y="3390796"/>
            <a:ext cx="445164" cy="55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CD0EC46-F6E1-475E-CCFD-6500C6873411}"/>
              </a:ext>
            </a:extLst>
          </p:cNvPr>
          <p:cNvSpPr txBox="1"/>
          <p:nvPr/>
        </p:nvSpPr>
        <p:spPr bwMode="gray">
          <a:xfrm>
            <a:off x="2289475" y="1065692"/>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t1</a:t>
            </a:r>
          </a:p>
        </p:txBody>
      </p:sp>
      <p:sp>
        <p:nvSpPr>
          <p:cNvPr id="29" name="Rectangle 28">
            <a:extLst>
              <a:ext uri="{FF2B5EF4-FFF2-40B4-BE49-F238E27FC236}">
                <a16:creationId xmlns:a16="http://schemas.microsoft.com/office/drawing/2014/main" id="{E66953F6-25B5-89A5-F7E8-8A4E97475113}"/>
              </a:ext>
            </a:extLst>
          </p:cNvPr>
          <p:cNvSpPr/>
          <p:nvPr/>
        </p:nvSpPr>
        <p:spPr bwMode="gray">
          <a:xfrm>
            <a:off x="6263640" y="1208883"/>
            <a:ext cx="922204" cy="104657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4" name="Straight Connector 33">
            <a:extLst>
              <a:ext uri="{FF2B5EF4-FFF2-40B4-BE49-F238E27FC236}">
                <a16:creationId xmlns:a16="http://schemas.microsoft.com/office/drawing/2014/main" id="{0EEA5DFD-1200-3A8A-5027-451F03605FB3}"/>
              </a:ext>
            </a:extLst>
          </p:cNvPr>
          <p:cNvCxnSpPr>
            <a:cxnSpLocks/>
            <a:stCxn id="29" idx="1"/>
          </p:cNvCxnSpPr>
          <p:nvPr/>
        </p:nvCxnSpPr>
        <p:spPr bwMode="gray">
          <a:xfrm>
            <a:off x="6263640" y="1732169"/>
            <a:ext cx="94183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6BEC8C5-C814-AFD7-B3FE-B1A9EDA1C585}"/>
              </a:ext>
            </a:extLst>
          </p:cNvPr>
          <p:cNvSpPr txBox="1"/>
          <p:nvPr/>
        </p:nvSpPr>
        <p:spPr bwMode="gray">
          <a:xfrm>
            <a:off x="6634249" y="1884762"/>
            <a:ext cx="225506" cy="26278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4</a:t>
            </a:r>
          </a:p>
        </p:txBody>
      </p:sp>
      <p:sp>
        <p:nvSpPr>
          <p:cNvPr id="40" name="Arrow: Down 39">
            <a:extLst>
              <a:ext uri="{FF2B5EF4-FFF2-40B4-BE49-F238E27FC236}">
                <a16:creationId xmlns:a16="http://schemas.microsoft.com/office/drawing/2014/main" id="{2848EA86-4318-E9AA-DCD9-1983DE0E3731}"/>
              </a:ext>
            </a:extLst>
          </p:cNvPr>
          <p:cNvSpPr/>
          <p:nvPr/>
        </p:nvSpPr>
        <p:spPr bwMode="gray">
          <a:xfrm>
            <a:off x="6645068" y="2461488"/>
            <a:ext cx="197264" cy="11563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5DE905B6-B407-723F-3376-2BAF8BB7F0B5}"/>
              </a:ext>
            </a:extLst>
          </p:cNvPr>
          <p:cNvSpPr txBox="1"/>
          <p:nvPr/>
        </p:nvSpPr>
        <p:spPr bwMode="gray">
          <a:xfrm>
            <a:off x="6533665" y="3856191"/>
            <a:ext cx="652179"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(16,8)</a:t>
            </a:r>
          </a:p>
        </p:txBody>
      </p:sp>
      <p:sp>
        <p:nvSpPr>
          <p:cNvPr id="3" name="TextBox 2">
            <a:extLst>
              <a:ext uri="{FF2B5EF4-FFF2-40B4-BE49-F238E27FC236}">
                <a16:creationId xmlns:a16="http://schemas.microsoft.com/office/drawing/2014/main" id="{F966750C-01FD-DCB8-88B6-298BDB5A5C40}"/>
              </a:ext>
            </a:extLst>
          </p:cNvPr>
          <p:cNvSpPr txBox="1"/>
          <p:nvPr/>
        </p:nvSpPr>
        <p:spPr bwMode="gray">
          <a:xfrm>
            <a:off x="2491259" y="2852437"/>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t3</a:t>
            </a:r>
          </a:p>
        </p:txBody>
      </p:sp>
      <p:sp>
        <p:nvSpPr>
          <p:cNvPr id="6" name="TextBox 5">
            <a:extLst>
              <a:ext uri="{FF2B5EF4-FFF2-40B4-BE49-F238E27FC236}">
                <a16:creationId xmlns:a16="http://schemas.microsoft.com/office/drawing/2014/main" id="{4C655B58-94BF-98D8-0C29-09326AEB6D83}"/>
              </a:ext>
            </a:extLst>
          </p:cNvPr>
          <p:cNvSpPr txBox="1"/>
          <p:nvPr/>
        </p:nvSpPr>
        <p:spPr bwMode="gray">
          <a:xfrm>
            <a:off x="2830992" y="2173445"/>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t2</a:t>
            </a:r>
          </a:p>
        </p:txBody>
      </p:sp>
      <p:sp>
        <p:nvSpPr>
          <p:cNvPr id="31" name="TextBox 30">
            <a:extLst>
              <a:ext uri="{FF2B5EF4-FFF2-40B4-BE49-F238E27FC236}">
                <a16:creationId xmlns:a16="http://schemas.microsoft.com/office/drawing/2014/main" id="{E5B40BFE-B78B-1058-BA5B-B342739199E1}"/>
              </a:ext>
            </a:extLst>
          </p:cNvPr>
          <p:cNvSpPr txBox="1"/>
          <p:nvPr/>
        </p:nvSpPr>
        <p:spPr bwMode="gray">
          <a:xfrm>
            <a:off x="6417611" y="1377684"/>
            <a:ext cx="652179" cy="2307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(16,8)</a:t>
            </a:r>
          </a:p>
        </p:txBody>
      </p:sp>
      <p:sp>
        <p:nvSpPr>
          <p:cNvPr id="7" name="TextBox 6">
            <a:extLst>
              <a:ext uri="{FF2B5EF4-FFF2-40B4-BE49-F238E27FC236}">
                <a16:creationId xmlns:a16="http://schemas.microsoft.com/office/drawing/2014/main" id="{E16E4C55-5762-A8E0-39EC-F0B93B3AC433}"/>
              </a:ext>
            </a:extLst>
          </p:cNvPr>
          <p:cNvSpPr txBox="1"/>
          <p:nvPr/>
        </p:nvSpPr>
        <p:spPr bwMode="gray">
          <a:xfrm>
            <a:off x="1728566" y="3479580"/>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t5</a:t>
            </a:r>
          </a:p>
        </p:txBody>
      </p:sp>
      <p:sp>
        <p:nvSpPr>
          <p:cNvPr id="11" name="TextBox 10">
            <a:extLst>
              <a:ext uri="{FF2B5EF4-FFF2-40B4-BE49-F238E27FC236}">
                <a16:creationId xmlns:a16="http://schemas.microsoft.com/office/drawing/2014/main" id="{04742AEB-AF03-7AED-E756-DE3887CE41CE}"/>
              </a:ext>
            </a:extLst>
          </p:cNvPr>
          <p:cNvSpPr txBox="1"/>
          <p:nvPr/>
        </p:nvSpPr>
        <p:spPr bwMode="gray">
          <a:xfrm>
            <a:off x="2907118" y="3353601"/>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t4</a:t>
            </a:r>
          </a:p>
        </p:txBody>
      </p:sp>
      <p:sp>
        <p:nvSpPr>
          <p:cNvPr id="12" name="TextBox 11">
            <a:extLst>
              <a:ext uri="{FF2B5EF4-FFF2-40B4-BE49-F238E27FC236}">
                <a16:creationId xmlns:a16="http://schemas.microsoft.com/office/drawing/2014/main" id="{E4AB48C0-0D6A-74DA-D517-922DEB1AA5B6}"/>
              </a:ext>
            </a:extLst>
          </p:cNvPr>
          <p:cNvSpPr txBox="1"/>
          <p:nvPr/>
        </p:nvSpPr>
        <p:spPr bwMode="gray">
          <a:xfrm>
            <a:off x="3941348" y="3185358"/>
            <a:ext cx="389117" cy="22700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t6</a:t>
            </a:r>
          </a:p>
        </p:txBody>
      </p:sp>
      <p:sp>
        <p:nvSpPr>
          <p:cNvPr id="30" name="TextBox 29">
            <a:extLst>
              <a:ext uri="{FF2B5EF4-FFF2-40B4-BE49-F238E27FC236}">
                <a16:creationId xmlns:a16="http://schemas.microsoft.com/office/drawing/2014/main" id="{11B1317E-2945-C46A-FF3A-C41917024E95}"/>
              </a:ext>
            </a:extLst>
          </p:cNvPr>
          <p:cNvSpPr txBox="1"/>
          <p:nvPr/>
        </p:nvSpPr>
        <p:spPr bwMode="gray">
          <a:xfrm>
            <a:off x="2226034" y="3853402"/>
            <a:ext cx="441605" cy="152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t7</a:t>
            </a:r>
          </a:p>
        </p:txBody>
      </p:sp>
    </p:spTree>
    <p:extLst>
      <p:ext uri="{BB962C8B-B14F-4D97-AF65-F5344CB8AC3E}">
        <p14:creationId xmlns:p14="http://schemas.microsoft.com/office/powerpoint/2010/main" val="7139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p:bldP spid="40" grpId="0" animBg="1"/>
      <p:bldP spid="41" grpId="0"/>
      <p:bldP spid="31"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241C-711D-61DE-A6A2-E5B4BCFA8F94}"/>
              </a:ext>
            </a:extLst>
          </p:cNvPr>
          <p:cNvSpPr>
            <a:spLocks noGrp="1"/>
          </p:cNvSpPr>
          <p:nvPr>
            <p:ph type="title"/>
          </p:nvPr>
        </p:nvSpPr>
        <p:spPr/>
        <p:txBody>
          <a:bodyPr/>
          <a:lstStyle/>
          <a:p>
            <a:r>
              <a:rPr lang="en-US" dirty="0"/>
              <a:t>Source Graph Generation Result</a:t>
            </a:r>
          </a:p>
        </p:txBody>
      </p:sp>
      <p:pic>
        <p:nvPicPr>
          <p:cNvPr id="6" name="Content Placeholder 5">
            <a:extLst>
              <a:ext uri="{FF2B5EF4-FFF2-40B4-BE49-F238E27FC236}">
                <a16:creationId xmlns:a16="http://schemas.microsoft.com/office/drawing/2014/main" id="{2146061C-4EA6-CC69-F4A1-D99A7297D0E2}"/>
              </a:ext>
            </a:extLst>
          </p:cNvPr>
          <p:cNvPicPr>
            <a:picLocks noGrp="1" noChangeAspect="1"/>
          </p:cNvPicPr>
          <p:nvPr>
            <p:ph idx="1"/>
          </p:nvPr>
        </p:nvPicPr>
        <p:blipFill>
          <a:blip r:embed="rId2"/>
          <a:stretch>
            <a:fillRect/>
          </a:stretch>
        </p:blipFill>
        <p:spPr>
          <a:xfrm>
            <a:off x="2802332" y="945221"/>
            <a:ext cx="6587335" cy="5912779"/>
          </a:xfrm>
        </p:spPr>
      </p:pic>
      <p:sp>
        <p:nvSpPr>
          <p:cNvPr id="4" name="Slide Number Placeholder 3">
            <a:extLst>
              <a:ext uri="{FF2B5EF4-FFF2-40B4-BE49-F238E27FC236}">
                <a16:creationId xmlns:a16="http://schemas.microsoft.com/office/drawing/2014/main" id="{52C3C13D-7AFA-E6B8-BC13-07D4889696A3}"/>
              </a:ext>
            </a:extLst>
          </p:cNvPr>
          <p:cNvSpPr>
            <a:spLocks noGrp="1"/>
          </p:cNvSpPr>
          <p:nvPr>
            <p:ph type="sldNum" sz="quarter" idx="12"/>
          </p:nvPr>
        </p:nvSpPr>
        <p:spPr/>
        <p:txBody>
          <a:bodyPr/>
          <a:lstStyle/>
          <a:p>
            <a:fld id="{81561042-0DC2-4A04-AA50-F6D44EB20EBA}" type="slidenum">
              <a:rPr lang="en-US" smtClean="0"/>
              <a:t>19</a:t>
            </a:fld>
            <a:endParaRPr lang="en-US"/>
          </a:p>
        </p:txBody>
      </p:sp>
    </p:spTree>
    <p:extLst>
      <p:ext uri="{BB962C8B-B14F-4D97-AF65-F5344CB8AC3E}">
        <p14:creationId xmlns:p14="http://schemas.microsoft.com/office/powerpoint/2010/main" val="298610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1076954"/>
            <a:ext cx="9308427" cy="3898247"/>
          </a:xfrm>
        </p:spPr>
        <p:txBody>
          <a:bodyPr/>
          <a:lstStyle/>
          <a:p>
            <a:r>
              <a:rPr lang="en-US" sz="1800" dirty="0"/>
              <a:t>Overview of </a:t>
            </a:r>
            <a:r>
              <a:rPr lang="en-US" sz="1800" dirty="0" err="1"/>
              <a:t>Spatio</a:t>
            </a:r>
            <a:r>
              <a:rPr lang="en-US" sz="1800" dirty="0"/>
              <a:t>-Temporal Project Seminar</a:t>
            </a:r>
          </a:p>
          <a:p>
            <a:pPr marL="285750" indent="-285750">
              <a:buFont typeface="Arial" panose="020B0604020202020204" pitchFamily="34" charset="0"/>
              <a:buChar char="•"/>
            </a:pPr>
            <a:r>
              <a:rPr lang="en-US" sz="1800" dirty="0"/>
              <a:t>Problem Definition</a:t>
            </a:r>
          </a:p>
          <a:p>
            <a:pPr marL="285750" indent="-285750">
              <a:buFont typeface="Arial" panose="020B0604020202020204" pitchFamily="34" charset="0"/>
              <a:buChar char="•"/>
            </a:pPr>
            <a:r>
              <a:rPr lang="en-US" sz="1800" dirty="0"/>
              <a:t>Motivation </a:t>
            </a:r>
          </a:p>
          <a:p>
            <a:pPr marL="285750" indent="-285750">
              <a:buFont typeface="Arial" panose="020B0604020202020204" pitchFamily="34" charset="0"/>
              <a:buChar char="•"/>
            </a:pPr>
            <a:r>
              <a:rPr lang="en-US" sz="1800" dirty="0"/>
              <a:t>Contribution</a:t>
            </a:r>
          </a:p>
          <a:p>
            <a:pPr marL="285750" indent="-285750">
              <a:buFont typeface="Arial" panose="020B0604020202020204" pitchFamily="34" charset="0"/>
              <a:buChar char="•"/>
            </a:pPr>
            <a:r>
              <a:rPr lang="en-US" sz="1800" dirty="0"/>
              <a:t>Anomaly Propagation Graph (Source Graph)</a:t>
            </a:r>
          </a:p>
          <a:p>
            <a:pPr marL="285750" indent="-285750">
              <a:buFont typeface="Arial" panose="020B0604020202020204" pitchFamily="34" charset="0"/>
              <a:buChar char="•"/>
            </a:pPr>
            <a:r>
              <a:rPr lang="en-US" sz="1800" dirty="0"/>
              <a:t>Synthetic sub-Graphs (Target Graph)</a:t>
            </a:r>
          </a:p>
          <a:p>
            <a:pPr marL="285750" indent="-285750">
              <a:buFont typeface="Arial" panose="020B0604020202020204" pitchFamily="34" charset="0"/>
              <a:buChar char="•"/>
            </a:pPr>
            <a:r>
              <a:rPr lang="en-US" sz="1800" dirty="0"/>
              <a:t>Graph Matching</a:t>
            </a:r>
          </a:p>
          <a:p>
            <a:pPr marL="285750" indent="-285750">
              <a:buFont typeface="Arial" panose="020B0604020202020204" pitchFamily="34" charset="0"/>
              <a:buChar char="•"/>
            </a:pPr>
            <a:r>
              <a:rPr lang="en-US" sz="1800" dirty="0"/>
              <a:t>Evaluation</a:t>
            </a:r>
          </a:p>
          <a:p>
            <a:endParaRPr lang="en-US" sz="1800" dirty="0"/>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2</a:t>
            </a:fld>
            <a:endParaRPr lang="en-US"/>
          </a:p>
        </p:txBody>
      </p:sp>
    </p:spTree>
    <p:extLst>
      <p:ext uri="{BB962C8B-B14F-4D97-AF65-F5344CB8AC3E}">
        <p14:creationId xmlns:p14="http://schemas.microsoft.com/office/powerpoint/2010/main" val="851152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684F-966E-5441-2BEF-1922FB8F1F03}"/>
              </a:ext>
            </a:extLst>
          </p:cNvPr>
          <p:cNvSpPr>
            <a:spLocks noGrp="1"/>
          </p:cNvSpPr>
          <p:nvPr>
            <p:ph type="title"/>
          </p:nvPr>
        </p:nvSpPr>
        <p:spPr>
          <a:xfrm>
            <a:off x="478369" y="144001"/>
            <a:ext cx="9169401" cy="986727"/>
          </a:xfrm>
        </p:spPr>
        <p:txBody>
          <a:bodyPr/>
          <a:lstStyle/>
          <a:p>
            <a:r>
              <a:rPr lang="en-US" sz="2800" dirty="0"/>
              <a:t>Synthetic sub-Graphs- </a:t>
            </a:r>
            <a:r>
              <a:rPr lang="en-US" sz="2800" b="1" dirty="0"/>
              <a:t>Target Graph</a:t>
            </a:r>
            <a:br>
              <a:rPr lang="en-US" sz="2800" dirty="0"/>
            </a:br>
            <a:endParaRPr lang="en-US" dirty="0"/>
          </a:p>
        </p:txBody>
      </p:sp>
      <p:sp>
        <p:nvSpPr>
          <p:cNvPr id="4" name="Slide Number Placeholder 3">
            <a:extLst>
              <a:ext uri="{FF2B5EF4-FFF2-40B4-BE49-F238E27FC236}">
                <a16:creationId xmlns:a16="http://schemas.microsoft.com/office/drawing/2014/main" id="{2694A9B8-7B5A-0917-B794-AC359403F859}"/>
              </a:ext>
            </a:extLst>
          </p:cNvPr>
          <p:cNvSpPr>
            <a:spLocks noGrp="1"/>
          </p:cNvSpPr>
          <p:nvPr>
            <p:ph type="sldNum" sz="quarter" idx="12"/>
          </p:nvPr>
        </p:nvSpPr>
        <p:spPr/>
        <p:txBody>
          <a:bodyPr/>
          <a:lstStyle/>
          <a:p>
            <a:fld id="{81561042-0DC2-4A04-AA50-F6D44EB20EBA}" type="slidenum">
              <a:rPr lang="en-US" smtClean="0"/>
              <a:t>20</a:t>
            </a:fld>
            <a:endParaRPr lang="en-US"/>
          </a:p>
        </p:txBody>
      </p:sp>
      <p:pic>
        <p:nvPicPr>
          <p:cNvPr id="6" name="Picture 5">
            <a:extLst>
              <a:ext uri="{FF2B5EF4-FFF2-40B4-BE49-F238E27FC236}">
                <a16:creationId xmlns:a16="http://schemas.microsoft.com/office/drawing/2014/main" id="{267336BA-F500-B512-9EC5-F2E39B2326DC}"/>
              </a:ext>
            </a:extLst>
          </p:cNvPr>
          <p:cNvPicPr>
            <a:picLocks noChangeAspect="1"/>
          </p:cNvPicPr>
          <p:nvPr/>
        </p:nvPicPr>
        <p:blipFill>
          <a:blip r:embed="rId3"/>
          <a:stretch>
            <a:fillRect/>
          </a:stretch>
        </p:blipFill>
        <p:spPr>
          <a:xfrm>
            <a:off x="391886" y="1023527"/>
            <a:ext cx="8415337" cy="4810946"/>
          </a:xfrm>
          <a:prstGeom prst="rect">
            <a:avLst/>
          </a:prstGeom>
        </p:spPr>
      </p:pic>
      <p:sp>
        <p:nvSpPr>
          <p:cNvPr id="8" name="TextBox 7">
            <a:extLst>
              <a:ext uri="{FF2B5EF4-FFF2-40B4-BE49-F238E27FC236}">
                <a16:creationId xmlns:a16="http://schemas.microsoft.com/office/drawing/2014/main" id="{4CA3E6DF-A0C0-1479-980C-3B7308BC26C1}"/>
              </a:ext>
            </a:extLst>
          </p:cNvPr>
          <p:cNvSpPr txBox="1"/>
          <p:nvPr/>
        </p:nvSpPr>
        <p:spPr bwMode="gray">
          <a:xfrm>
            <a:off x="625151" y="5722262"/>
            <a:ext cx="8649477" cy="923330"/>
          </a:xfrm>
          <a:prstGeom prst="rect">
            <a:avLst/>
          </a:prstGeom>
          <a:noFill/>
        </p:spPr>
        <p:txBody>
          <a:bodyPr wrap="square">
            <a:spAutoFit/>
          </a:bodyPr>
          <a:lstStyle/>
          <a:p>
            <a:r>
              <a:rPr lang="en-US" sz="1800" b="1" i="0" dirty="0">
                <a:solidFill>
                  <a:srgbClr val="000000"/>
                </a:solidFill>
                <a:effectLst/>
                <a:latin typeface="LinLibertineTB"/>
              </a:rPr>
              <a:t>Generating graphs using correlations and causality. The causal restricted correlation matrix is used to randomly sample anomaly propagations. Repeating</a:t>
            </a:r>
            <a:r>
              <a:rPr lang="en-US" dirty="0"/>
              <a:t> </a:t>
            </a:r>
            <a:br>
              <a:rPr lang="en-US" dirty="0"/>
            </a:br>
            <a:endParaRPr lang="en-US" dirty="0"/>
          </a:p>
        </p:txBody>
      </p:sp>
    </p:spTree>
    <p:extLst>
      <p:ext uri="{BB962C8B-B14F-4D97-AF65-F5344CB8AC3E}">
        <p14:creationId xmlns:p14="http://schemas.microsoft.com/office/powerpoint/2010/main" val="257224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F498-50DA-8F21-487D-75ACDBAC0F23}"/>
              </a:ext>
            </a:extLst>
          </p:cNvPr>
          <p:cNvSpPr>
            <a:spLocks noGrp="1"/>
          </p:cNvSpPr>
          <p:nvPr>
            <p:ph type="title"/>
          </p:nvPr>
        </p:nvSpPr>
        <p:spPr/>
        <p:txBody>
          <a:bodyPr/>
          <a:lstStyle/>
          <a:p>
            <a:r>
              <a:rPr lang="en-US" dirty="0"/>
              <a:t>Deep Graph Generation</a:t>
            </a:r>
          </a:p>
        </p:txBody>
      </p:sp>
      <p:sp>
        <p:nvSpPr>
          <p:cNvPr id="3" name="Content Placeholder 2">
            <a:extLst>
              <a:ext uri="{FF2B5EF4-FFF2-40B4-BE49-F238E27FC236}">
                <a16:creationId xmlns:a16="http://schemas.microsoft.com/office/drawing/2014/main" id="{A532E36B-DC8B-AEF3-AF71-BC06697F6D9A}"/>
              </a:ext>
            </a:extLst>
          </p:cNvPr>
          <p:cNvSpPr>
            <a:spLocks noGrp="1"/>
          </p:cNvSpPr>
          <p:nvPr>
            <p:ph idx="1"/>
          </p:nvPr>
        </p:nvSpPr>
        <p:spPr>
          <a:xfrm>
            <a:off x="478369" y="1042978"/>
            <a:ext cx="11473384" cy="3900042"/>
          </a:xfrm>
        </p:spPr>
        <p:txBody>
          <a:bodyPr/>
          <a:lstStyle/>
          <a:p>
            <a:r>
              <a:rPr lang="en-US" b="1" dirty="0"/>
              <a:t>Approaches:</a:t>
            </a:r>
          </a:p>
          <a:p>
            <a:pPr marL="584194" lvl="1" indent="-342900">
              <a:buFont typeface="Arial" panose="020B0604020202020204" pitchFamily="34" charset="0"/>
              <a:buChar char="•"/>
            </a:pPr>
            <a:r>
              <a:rPr lang="en-US" dirty="0"/>
              <a:t>One Shot </a:t>
            </a:r>
          </a:p>
          <a:p>
            <a:pPr marL="822888" lvl="2" indent="-342900">
              <a:buFont typeface="Wingdings" panose="05000000000000000000" pitchFamily="2" charset="2"/>
              <a:buChar char="q"/>
            </a:pPr>
            <a:r>
              <a:rPr lang="en-US" dirty="0"/>
              <a:t>GAN</a:t>
            </a:r>
          </a:p>
          <a:p>
            <a:pPr marL="822888" lvl="2" indent="-342900">
              <a:buFont typeface="Wingdings" panose="05000000000000000000" pitchFamily="2" charset="2"/>
              <a:buChar char="q"/>
            </a:pPr>
            <a:r>
              <a:rPr lang="en-US" dirty="0"/>
              <a:t>MLP</a:t>
            </a:r>
          </a:p>
          <a:p>
            <a:pPr marL="584194" lvl="1" indent="-342900">
              <a:buFont typeface="Arial" panose="020B0604020202020204" pitchFamily="34" charset="0"/>
              <a:buChar char="•"/>
            </a:pPr>
            <a:r>
              <a:rPr lang="en-US" dirty="0"/>
              <a:t>Autoregressive</a:t>
            </a:r>
          </a:p>
          <a:p>
            <a:pPr marL="822888" lvl="2" indent="-342900">
              <a:buFont typeface="Wingdings" panose="05000000000000000000" pitchFamily="2" charset="2"/>
              <a:buChar char="q"/>
            </a:pPr>
            <a:r>
              <a:rPr lang="en-US" dirty="0"/>
              <a:t>MLP</a:t>
            </a:r>
          </a:p>
          <a:p>
            <a:pPr marL="822888" lvl="2" indent="-342900">
              <a:buFont typeface="Wingdings" panose="05000000000000000000" pitchFamily="2" charset="2"/>
              <a:buChar char="q"/>
            </a:pPr>
            <a:r>
              <a:rPr lang="en-US" dirty="0"/>
              <a:t>LSTM</a:t>
            </a:r>
          </a:p>
          <a:p>
            <a:pPr marL="822888" lvl="2" indent="-342900">
              <a:buFont typeface="Wingdings" panose="05000000000000000000" pitchFamily="2" charset="2"/>
              <a:buChar char="q"/>
            </a:pPr>
            <a:r>
              <a:rPr lang="en-US" dirty="0"/>
              <a:t>Full-Sequence training (GAN)</a:t>
            </a:r>
          </a:p>
          <a:p>
            <a:pPr marL="822888" lvl="2" indent="-342900">
              <a:buFont typeface="Wingdings" panose="05000000000000000000" pitchFamily="2" charset="2"/>
              <a:buChar char="q"/>
            </a:pPr>
            <a:r>
              <a:rPr lang="en-US" dirty="0"/>
              <a:t>Step-wise training </a:t>
            </a:r>
          </a:p>
        </p:txBody>
      </p:sp>
      <p:sp>
        <p:nvSpPr>
          <p:cNvPr id="4" name="Slide Number Placeholder 3">
            <a:extLst>
              <a:ext uri="{FF2B5EF4-FFF2-40B4-BE49-F238E27FC236}">
                <a16:creationId xmlns:a16="http://schemas.microsoft.com/office/drawing/2014/main" id="{DECD519A-97B2-AAB7-0B27-52CAC0F0A06E}"/>
              </a:ext>
            </a:extLst>
          </p:cNvPr>
          <p:cNvSpPr>
            <a:spLocks noGrp="1"/>
          </p:cNvSpPr>
          <p:nvPr>
            <p:ph type="sldNum" sz="quarter" idx="12"/>
          </p:nvPr>
        </p:nvSpPr>
        <p:spPr/>
        <p:txBody>
          <a:bodyPr/>
          <a:lstStyle/>
          <a:p>
            <a:fld id="{81561042-0DC2-4A04-AA50-F6D44EB20EBA}" type="slidenum">
              <a:rPr lang="en-US" smtClean="0"/>
              <a:t>21</a:t>
            </a:fld>
            <a:endParaRPr lang="en-US"/>
          </a:p>
        </p:txBody>
      </p:sp>
    </p:spTree>
    <p:extLst>
      <p:ext uri="{BB962C8B-B14F-4D97-AF65-F5344CB8AC3E}">
        <p14:creationId xmlns:p14="http://schemas.microsoft.com/office/powerpoint/2010/main" val="218205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176C-9AB5-5457-0F4E-421A98ED02B9}"/>
              </a:ext>
            </a:extLst>
          </p:cNvPr>
          <p:cNvSpPr>
            <a:spLocks noGrp="1"/>
          </p:cNvSpPr>
          <p:nvPr>
            <p:ph type="title"/>
          </p:nvPr>
        </p:nvSpPr>
        <p:spPr/>
        <p:txBody>
          <a:bodyPr/>
          <a:lstStyle/>
          <a:p>
            <a:r>
              <a:rPr lang="en-US" dirty="0"/>
              <a:t>Graph Matching </a:t>
            </a:r>
          </a:p>
        </p:txBody>
      </p:sp>
      <p:sp>
        <p:nvSpPr>
          <p:cNvPr id="3" name="Content Placeholder 2">
            <a:extLst>
              <a:ext uri="{FF2B5EF4-FFF2-40B4-BE49-F238E27FC236}">
                <a16:creationId xmlns:a16="http://schemas.microsoft.com/office/drawing/2014/main" id="{DDC986BF-E62F-9C45-4DD0-26657B440124}"/>
              </a:ext>
            </a:extLst>
          </p:cNvPr>
          <p:cNvSpPr>
            <a:spLocks noGrp="1"/>
          </p:cNvSpPr>
          <p:nvPr>
            <p:ph idx="1"/>
          </p:nvPr>
        </p:nvSpPr>
        <p:spPr>
          <a:xfrm>
            <a:off x="359308" y="989191"/>
            <a:ext cx="10236974" cy="5034327"/>
          </a:xfrm>
        </p:spPr>
        <p:txBody>
          <a:bodyPr/>
          <a:lstStyle/>
          <a:p>
            <a:r>
              <a:rPr lang="en-US" sz="1800" dirty="0"/>
              <a:t>The overall objective of project is to produce matches between different failure propagation graphs to learn from past behavior</a:t>
            </a:r>
          </a:p>
          <a:p>
            <a:pPr marL="285750" indent="-285750">
              <a:buFont typeface="Arial" panose="020B0604020202020204" pitchFamily="34" charset="0"/>
              <a:buChar char="•"/>
            </a:pPr>
            <a:r>
              <a:rPr lang="en-US" sz="1600" dirty="0"/>
              <a:t>graphs of different structures need to be compared to one another </a:t>
            </a:r>
            <a:r>
              <a:rPr lang="en-US" sz="1600" b="1" dirty="0"/>
              <a:t>(Graph Matching Problem)</a:t>
            </a:r>
          </a:p>
          <a:p>
            <a:pPr marL="285750" indent="-285750">
              <a:buFont typeface="Arial" panose="020B0604020202020204" pitchFamily="34" charset="0"/>
              <a:buChar char="•"/>
            </a:pPr>
            <a:r>
              <a:rPr lang="en-US" sz="1600" dirty="0"/>
              <a:t>represents the problem of identifying correspondences across graphs, such that their respective structure is preserved</a:t>
            </a:r>
          </a:p>
          <a:p>
            <a:pPr marL="285750" indent="-285750">
              <a:buFont typeface="Arial" panose="020B0604020202020204" pitchFamily="34" charset="0"/>
              <a:buChar char="•"/>
            </a:pPr>
            <a:r>
              <a:rPr lang="en-US" sz="1600" dirty="0"/>
              <a:t>Implemented as </a:t>
            </a:r>
            <a:r>
              <a:rPr lang="en-US" sz="1600" b="1" dirty="0"/>
              <a:t>graph similarity problem</a:t>
            </a:r>
          </a:p>
          <a:p>
            <a:pPr marL="285750" indent="-285750">
              <a:buFont typeface="Arial" panose="020B0604020202020204" pitchFamily="34" charset="0"/>
              <a:buChar char="•"/>
            </a:pPr>
            <a:r>
              <a:rPr lang="en-US" sz="1600" b="1" dirty="0"/>
              <a:t>Idea: </a:t>
            </a:r>
            <a:r>
              <a:rPr lang="en-US" sz="1600" dirty="0"/>
              <a:t>Embed graphs, perform similarity computation in vector space</a:t>
            </a:r>
          </a:p>
          <a:p>
            <a:pPr marL="285750" indent="-285750">
              <a:buFont typeface="Arial" panose="020B0604020202020204" pitchFamily="34" charset="0"/>
              <a:buChar char="•"/>
            </a:pPr>
            <a:r>
              <a:rPr lang="en-US" sz="1600" b="1" dirty="0"/>
              <a:t>Goal: </a:t>
            </a:r>
            <a:r>
              <a:rPr lang="en-US" sz="1600" dirty="0"/>
              <a:t>Embeddings of similar graphs should be close in vector space,</a:t>
            </a:r>
          </a:p>
          <a:p>
            <a:r>
              <a:rPr lang="en-US" sz="1600" dirty="0"/>
              <a:t>    while embeddings of dissimilar graphs should be far apart</a:t>
            </a:r>
          </a:p>
          <a:p>
            <a:pPr lvl="3">
              <a:buFont typeface="Wingdings" panose="05000000000000000000" pitchFamily="2" charset="2"/>
              <a:buChar char="§"/>
            </a:pPr>
            <a:r>
              <a:rPr lang="en-US" sz="1600" dirty="0"/>
              <a:t>Producing GNN Embeddings </a:t>
            </a:r>
          </a:p>
          <a:p>
            <a:pPr lvl="3">
              <a:buFont typeface="Wingdings" panose="05000000000000000000" pitchFamily="2" charset="2"/>
              <a:buChar char="§"/>
            </a:pPr>
            <a:r>
              <a:rPr lang="en-US" sz="1600" dirty="0"/>
              <a:t>Producing TCM Embeddings</a:t>
            </a:r>
          </a:p>
          <a:p>
            <a:pPr lvl="2">
              <a:buFont typeface="Wingdings" panose="05000000000000000000" pitchFamily="2" charset="2"/>
              <a:buChar char="§"/>
            </a:pPr>
            <a:endParaRPr lang="en-US" sz="1600" dirty="0"/>
          </a:p>
        </p:txBody>
      </p:sp>
      <p:sp>
        <p:nvSpPr>
          <p:cNvPr id="4" name="Slide Number Placeholder 3">
            <a:extLst>
              <a:ext uri="{FF2B5EF4-FFF2-40B4-BE49-F238E27FC236}">
                <a16:creationId xmlns:a16="http://schemas.microsoft.com/office/drawing/2014/main" id="{D5CB5FAD-DBBA-F59C-B3FE-2A4F4EDB3201}"/>
              </a:ext>
            </a:extLst>
          </p:cNvPr>
          <p:cNvSpPr>
            <a:spLocks noGrp="1"/>
          </p:cNvSpPr>
          <p:nvPr>
            <p:ph type="sldNum" sz="quarter" idx="12"/>
          </p:nvPr>
        </p:nvSpPr>
        <p:spPr/>
        <p:txBody>
          <a:bodyPr/>
          <a:lstStyle/>
          <a:p>
            <a:fld id="{81561042-0DC2-4A04-AA50-F6D44EB20EBA}" type="slidenum">
              <a:rPr lang="en-US" smtClean="0"/>
              <a:t>22</a:t>
            </a:fld>
            <a:endParaRPr lang="en-US"/>
          </a:p>
        </p:txBody>
      </p:sp>
      <p:pic>
        <p:nvPicPr>
          <p:cNvPr id="5" name="Picture 4">
            <a:extLst>
              <a:ext uri="{FF2B5EF4-FFF2-40B4-BE49-F238E27FC236}">
                <a16:creationId xmlns:a16="http://schemas.microsoft.com/office/drawing/2014/main" id="{FBC27362-207F-9049-B75D-B8DCEA5A4931}"/>
              </a:ext>
            </a:extLst>
          </p:cNvPr>
          <p:cNvPicPr>
            <a:picLocks noChangeAspect="1"/>
          </p:cNvPicPr>
          <p:nvPr/>
        </p:nvPicPr>
        <p:blipFill>
          <a:blip r:embed="rId3"/>
          <a:stretch>
            <a:fillRect/>
          </a:stretch>
        </p:blipFill>
        <p:spPr>
          <a:xfrm>
            <a:off x="7662672" y="4551279"/>
            <a:ext cx="4059530" cy="1837510"/>
          </a:xfrm>
          <a:prstGeom prst="rect">
            <a:avLst/>
          </a:prstGeom>
        </p:spPr>
      </p:pic>
      <p:sp>
        <p:nvSpPr>
          <p:cNvPr id="7" name="TextBox 6">
            <a:extLst>
              <a:ext uri="{FF2B5EF4-FFF2-40B4-BE49-F238E27FC236}">
                <a16:creationId xmlns:a16="http://schemas.microsoft.com/office/drawing/2014/main" id="{E31F59A6-A4CE-4477-EF9A-A400FB5F184D}"/>
              </a:ext>
            </a:extLst>
          </p:cNvPr>
          <p:cNvSpPr txBox="1"/>
          <p:nvPr/>
        </p:nvSpPr>
        <p:spPr bwMode="gray">
          <a:xfrm>
            <a:off x="359308" y="6127179"/>
            <a:ext cx="7303364" cy="523220"/>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Li, </a:t>
            </a:r>
            <a:r>
              <a:rPr lang="en-US" sz="1400" b="0" i="0" dirty="0" err="1">
                <a:solidFill>
                  <a:srgbClr val="222222"/>
                </a:solidFill>
                <a:effectLst/>
                <a:latin typeface="Arial" panose="020B0604020202020204" pitchFamily="34" charset="0"/>
              </a:rPr>
              <a:t>Yujia</a:t>
            </a:r>
            <a:r>
              <a:rPr lang="en-US" sz="1400" b="0" i="0" dirty="0">
                <a:solidFill>
                  <a:srgbClr val="222222"/>
                </a:solidFill>
                <a:effectLst/>
                <a:latin typeface="Arial" panose="020B0604020202020204" pitchFamily="34" charset="0"/>
              </a:rPr>
              <a:t>, et al. "Graph matching networks for learning the similarity of graph structured objects." </a:t>
            </a:r>
            <a:r>
              <a:rPr lang="en-US" sz="1400" b="0" i="1" dirty="0">
                <a:solidFill>
                  <a:srgbClr val="222222"/>
                </a:solidFill>
                <a:effectLst/>
                <a:latin typeface="Arial" panose="020B0604020202020204" pitchFamily="34" charset="0"/>
              </a:rPr>
              <a:t>International conference on machine learning</a:t>
            </a:r>
            <a:r>
              <a:rPr lang="en-US" sz="1400" b="0" i="0" dirty="0">
                <a:solidFill>
                  <a:srgbClr val="222222"/>
                </a:solidFill>
                <a:effectLst/>
                <a:latin typeface="Arial" panose="020B0604020202020204" pitchFamily="34" charset="0"/>
              </a:rPr>
              <a:t>. PMLR, 2019.</a:t>
            </a:r>
            <a:endParaRPr lang="en-US" sz="1400" dirty="0"/>
          </a:p>
        </p:txBody>
      </p:sp>
    </p:spTree>
    <p:extLst>
      <p:ext uri="{BB962C8B-B14F-4D97-AF65-F5344CB8AC3E}">
        <p14:creationId xmlns:p14="http://schemas.microsoft.com/office/powerpoint/2010/main" val="49021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F2B7-2E17-E7B7-7E2D-7587843B6484}"/>
              </a:ext>
            </a:extLst>
          </p:cNvPr>
          <p:cNvSpPr>
            <a:spLocks noGrp="1"/>
          </p:cNvSpPr>
          <p:nvPr>
            <p:ph type="title"/>
          </p:nvPr>
        </p:nvSpPr>
        <p:spPr/>
        <p:txBody>
          <a:bodyPr/>
          <a:lstStyle/>
          <a:p>
            <a:r>
              <a:rPr lang="en-US" dirty="0"/>
              <a:t>Graph Matching - Algorithm</a:t>
            </a:r>
          </a:p>
        </p:txBody>
      </p:sp>
      <p:sp>
        <p:nvSpPr>
          <p:cNvPr id="4" name="Slide Number Placeholder 3">
            <a:extLst>
              <a:ext uri="{FF2B5EF4-FFF2-40B4-BE49-F238E27FC236}">
                <a16:creationId xmlns:a16="http://schemas.microsoft.com/office/drawing/2014/main" id="{24CF2F1E-6788-79FF-E363-4B3391E658CB}"/>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5" name="Rectangle: Rounded Corners 4">
            <a:extLst>
              <a:ext uri="{FF2B5EF4-FFF2-40B4-BE49-F238E27FC236}">
                <a16:creationId xmlns:a16="http://schemas.microsoft.com/office/drawing/2014/main" id="{13288274-48E7-5F97-A0B1-38AD036C4290}"/>
              </a:ext>
            </a:extLst>
          </p:cNvPr>
          <p:cNvSpPr/>
          <p:nvPr/>
        </p:nvSpPr>
        <p:spPr bwMode="gray">
          <a:xfrm>
            <a:off x="2724912" y="1207008"/>
            <a:ext cx="6135624"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Produce source graph and target graph embeddings using GNN</a:t>
            </a:r>
          </a:p>
        </p:txBody>
      </p:sp>
      <p:sp>
        <p:nvSpPr>
          <p:cNvPr id="6" name="Rectangle: Rounded Corners 5">
            <a:extLst>
              <a:ext uri="{FF2B5EF4-FFF2-40B4-BE49-F238E27FC236}">
                <a16:creationId xmlns:a16="http://schemas.microsoft.com/office/drawing/2014/main" id="{9FAB31FF-3420-731E-78E0-D09208354CA3}"/>
              </a:ext>
            </a:extLst>
          </p:cNvPr>
          <p:cNvSpPr/>
          <p:nvPr/>
        </p:nvSpPr>
        <p:spPr bwMode="gray">
          <a:xfrm>
            <a:off x="2724912" y="2570988"/>
            <a:ext cx="6135624" cy="640080"/>
          </a:xfrm>
          <a:prstGeom prst="roundRect">
            <a:avLst/>
          </a:prstGeom>
          <a:solidFill>
            <a:srgbClr val="AAB4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Compute Euclidean distances between source and target graphs </a:t>
            </a:r>
          </a:p>
        </p:txBody>
      </p:sp>
      <p:sp>
        <p:nvSpPr>
          <p:cNvPr id="7" name="Rectangle: Rounded Corners 6">
            <a:extLst>
              <a:ext uri="{FF2B5EF4-FFF2-40B4-BE49-F238E27FC236}">
                <a16:creationId xmlns:a16="http://schemas.microsoft.com/office/drawing/2014/main" id="{0C474748-4E20-3654-B1F2-ED209B43867D}"/>
              </a:ext>
            </a:extLst>
          </p:cNvPr>
          <p:cNvSpPr/>
          <p:nvPr/>
        </p:nvSpPr>
        <p:spPr bwMode="gray">
          <a:xfrm>
            <a:off x="2724912" y="3934968"/>
            <a:ext cx="6135624" cy="64008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For each source graph: Rank target graphs by distance</a:t>
            </a:r>
          </a:p>
        </p:txBody>
      </p:sp>
      <p:cxnSp>
        <p:nvCxnSpPr>
          <p:cNvPr id="9" name="Straight Arrow Connector 8">
            <a:extLst>
              <a:ext uri="{FF2B5EF4-FFF2-40B4-BE49-F238E27FC236}">
                <a16:creationId xmlns:a16="http://schemas.microsoft.com/office/drawing/2014/main" id="{ED9AED4B-D6B2-5E10-87A3-96907CC3C64B}"/>
              </a:ext>
            </a:extLst>
          </p:cNvPr>
          <p:cNvCxnSpPr>
            <a:stCxn id="5" idx="2"/>
            <a:endCxn id="6" idx="0"/>
          </p:cNvCxnSpPr>
          <p:nvPr/>
        </p:nvCxnSpPr>
        <p:spPr bwMode="gray">
          <a:xfrm>
            <a:off x="5792724" y="1847088"/>
            <a:ext cx="0" cy="7239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BD7A09D-4B69-93F6-9CE3-DDBD8C7A2412}"/>
              </a:ext>
            </a:extLst>
          </p:cNvPr>
          <p:cNvCxnSpPr/>
          <p:nvPr/>
        </p:nvCxnSpPr>
        <p:spPr bwMode="gray">
          <a:xfrm>
            <a:off x="5794248" y="3211068"/>
            <a:ext cx="0" cy="7239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AA762D2-7723-09C6-42F1-03D1AB03FF30}"/>
              </a:ext>
            </a:extLst>
          </p:cNvPr>
          <p:cNvSpPr/>
          <p:nvPr/>
        </p:nvSpPr>
        <p:spPr bwMode="gray">
          <a:xfrm>
            <a:off x="2724912" y="5298948"/>
            <a:ext cx="6135624" cy="64008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Measure ranking quality by comparing with TCM rankings</a:t>
            </a:r>
          </a:p>
        </p:txBody>
      </p:sp>
      <p:cxnSp>
        <p:nvCxnSpPr>
          <p:cNvPr id="12" name="Straight Arrow Connector 11">
            <a:extLst>
              <a:ext uri="{FF2B5EF4-FFF2-40B4-BE49-F238E27FC236}">
                <a16:creationId xmlns:a16="http://schemas.microsoft.com/office/drawing/2014/main" id="{A03203DE-86DA-2306-2805-BA587569B066}"/>
              </a:ext>
            </a:extLst>
          </p:cNvPr>
          <p:cNvCxnSpPr/>
          <p:nvPr/>
        </p:nvCxnSpPr>
        <p:spPr bwMode="gray">
          <a:xfrm>
            <a:off x="5792724" y="4575048"/>
            <a:ext cx="0" cy="7239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646F2B-2247-A670-FCA7-9FCF706854FF}"/>
              </a:ext>
            </a:extLst>
          </p:cNvPr>
          <p:cNvSpPr txBox="1"/>
          <p:nvPr/>
        </p:nvSpPr>
        <p:spPr bwMode="gray">
          <a:xfrm>
            <a:off x="9169571" y="5298948"/>
            <a:ext cx="2449741"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TCM Ranking : Ground truth</a:t>
            </a:r>
          </a:p>
          <a:p>
            <a:pPr marL="685800" lvl="1" indent="-228600">
              <a:spcBef>
                <a:spcPts val="300"/>
              </a:spcBef>
              <a:spcAft>
                <a:spcPts val="300"/>
              </a:spcAft>
              <a:buClr>
                <a:schemeClr val="accent1"/>
              </a:buClr>
              <a:buSzPct val="90000"/>
              <a:buFont typeface="+mj-lt"/>
              <a:buAutoNum type="arabicPeriod"/>
            </a:pPr>
            <a:r>
              <a:rPr lang="en-US" sz="1200" dirty="0"/>
              <a:t>Closeness</a:t>
            </a:r>
          </a:p>
          <a:p>
            <a:pPr marL="685800" lvl="1" indent="-228600">
              <a:spcBef>
                <a:spcPts val="300"/>
              </a:spcBef>
              <a:spcAft>
                <a:spcPts val="300"/>
              </a:spcAft>
              <a:buClr>
                <a:schemeClr val="accent1"/>
              </a:buClr>
              <a:buSzPct val="90000"/>
              <a:buFont typeface="+mj-lt"/>
              <a:buAutoNum type="arabicPeriod"/>
            </a:pPr>
            <a:r>
              <a:rPr lang="en-US" sz="1200" dirty="0"/>
              <a:t>Betweenness</a:t>
            </a:r>
          </a:p>
          <a:p>
            <a:pPr marL="685800" lvl="1" indent="-228600">
              <a:spcBef>
                <a:spcPts val="300"/>
              </a:spcBef>
              <a:spcAft>
                <a:spcPts val="300"/>
              </a:spcAft>
              <a:buClr>
                <a:schemeClr val="accent1"/>
              </a:buClr>
              <a:buSzPct val="90000"/>
              <a:buFont typeface="+mj-lt"/>
              <a:buAutoNum type="arabicPeriod"/>
            </a:pPr>
            <a:r>
              <a:rPr lang="en-US" sz="1200" dirty="0"/>
              <a:t>Degree </a:t>
            </a:r>
          </a:p>
        </p:txBody>
      </p:sp>
    </p:spTree>
    <p:extLst>
      <p:ext uri="{BB962C8B-B14F-4D97-AF65-F5344CB8AC3E}">
        <p14:creationId xmlns:p14="http://schemas.microsoft.com/office/powerpoint/2010/main" val="5318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3405-FEB7-4B97-D4D9-40406050BB3F}"/>
              </a:ext>
            </a:extLst>
          </p:cNvPr>
          <p:cNvSpPr>
            <a:spLocks noGrp="1"/>
          </p:cNvSpPr>
          <p:nvPr>
            <p:ph type="title"/>
          </p:nvPr>
        </p:nvSpPr>
        <p:spPr>
          <a:xfrm>
            <a:off x="478369" y="144001"/>
            <a:ext cx="9169401" cy="555840"/>
          </a:xfrm>
        </p:spPr>
        <p:txBody>
          <a:bodyPr anchor="t">
            <a:normAutofit/>
          </a:bodyPr>
          <a:lstStyle/>
          <a:p>
            <a:r>
              <a:rPr lang="en-US" dirty="0"/>
              <a:t>Graph Generation Results</a:t>
            </a:r>
          </a:p>
        </p:txBody>
      </p:sp>
      <p:pic>
        <p:nvPicPr>
          <p:cNvPr id="6" name="Content Placeholder 5">
            <a:extLst>
              <a:ext uri="{FF2B5EF4-FFF2-40B4-BE49-F238E27FC236}">
                <a16:creationId xmlns:a16="http://schemas.microsoft.com/office/drawing/2014/main" id="{5D112CAC-C4FC-10E1-E2FD-DD66458CEF67}"/>
              </a:ext>
            </a:extLst>
          </p:cNvPr>
          <p:cNvPicPr>
            <a:picLocks noGrp="1" noChangeAspect="1"/>
          </p:cNvPicPr>
          <p:nvPr>
            <p:ph idx="1"/>
          </p:nvPr>
        </p:nvPicPr>
        <p:blipFill>
          <a:blip r:embed="rId2"/>
          <a:stretch>
            <a:fillRect/>
          </a:stretch>
        </p:blipFill>
        <p:spPr>
          <a:xfrm>
            <a:off x="328011" y="1212850"/>
            <a:ext cx="9883475" cy="5534747"/>
          </a:xfrm>
          <a:noFill/>
        </p:spPr>
      </p:pic>
      <p:sp>
        <p:nvSpPr>
          <p:cNvPr id="4" name="Slide Number Placeholder 3">
            <a:extLst>
              <a:ext uri="{FF2B5EF4-FFF2-40B4-BE49-F238E27FC236}">
                <a16:creationId xmlns:a16="http://schemas.microsoft.com/office/drawing/2014/main" id="{62F9CC7C-F734-2B58-E5AE-F20DCC3747D6}"/>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24</a:t>
            </a:fld>
            <a:endParaRPr lang="en-US"/>
          </a:p>
        </p:txBody>
      </p:sp>
    </p:spTree>
    <p:extLst>
      <p:ext uri="{BB962C8B-B14F-4D97-AF65-F5344CB8AC3E}">
        <p14:creationId xmlns:p14="http://schemas.microsoft.com/office/powerpoint/2010/main" val="211943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3405-FEB7-4B97-D4D9-40406050BB3F}"/>
              </a:ext>
            </a:extLst>
          </p:cNvPr>
          <p:cNvSpPr>
            <a:spLocks noGrp="1"/>
          </p:cNvSpPr>
          <p:nvPr>
            <p:ph type="title"/>
          </p:nvPr>
        </p:nvSpPr>
        <p:spPr>
          <a:xfrm>
            <a:off x="478369" y="144001"/>
            <a:ext cx="9169401" cy="555840"/>
          </a:xfrm>
        </p:spPr>
        <p:txBody>
          <a:bodyPr anchor="t">
            <a:normAutofit/>
          </a:bodyPr>
          <a:lstStyle/>
          <a:p>
            <a:r>
              <a:rPr lang="en-US" dirty="0"/>
              <a:t>Graph Generation Results</a:t>
            </a:r>
          </a:p>
        </p:txBody>
      </p:sp>
      <p:sp>
        <p:nvSpPr>
          <p:cNvPr id="4" name="Slide Number Placeholder 3">
            <a:extLst>
              <a:ext uri="{FF2B5EF4-FFF2-40B4-BE49-F238E27FC236}">
                <a16:creationId xmlns:a16="http://schemas.microsoft.com/office/drawing/2014/main" id="{62F9CC7C-F734-2B58-E5AE-F20DCC3747D6}"/>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25</a:t>
            </a:fld>
            <a:endParaRPr lang="en-US"/>
          </a:p>
        </p:txBody>
      </p:sp>
      <p:pic>
        <p:nvPicPr>
          <p:cNvPr id="8" name="Picture 7">
            <a:extLst>
              <a:ext uri="{FF2B5EF4-FFF2-40B4-BE49-F238E27FC236}">
                <a16:creationId xmlns:a16="http://schemas.microsoft.com/office/drawing/2014/main" id="{DC131DDD-3C17-E520-1702-10D66A2FE7C0}"/>
              </a:ext>
            </a:extLst>
          </p:cNvPr>
          <p:cNvPicPr>
            <a:picLocks noChangeAspect="1"/>
          </p:cNvPicPr>
          <p:nvPr/>
        </p:nvPicPr>
        <p:blipFill>
          <a:blip r:embed="rId2"/>
          <a:stretch>
            <a:fillRect/>
          </a:stretch>
        </p:blipFill>
        <p:spPr>
          <a:xfrm>
            <a:off x="213131" y="1224049"/>
            <a:ext cx="5882869" cy="3339420"/>
          </a:xfrm>
          <a:prstGeom prst="rect">
            <a:avLst/>
          </a:prstGeom>
        </p:spPr>
      </p:pic>
      <p:pic>
        <p:nvPicPr>
          <p:cNvPr id="10" name="Picture 9">
            <a:extLst>
              <a:ext uri="{FF2B5EF4-FFF2-40B4-BE49-F238E27FC236}">
                <a16:creationId xmlns:a16="http://schemas.microsoft.com/office/drawing/2014/main" id="{85460E88-D7DD-7328-1051-C53A5FCF51AE}"/>
              </a:ext>
            </a:extLst>
          </p:cNvPr>
          <p:cNvPicPr>
            <a:picLocks noChangeAspect="1"/>
          </p:cNvPicPr>
          <p:nvPr/>
        </p:nvPicPr>
        <p:blipFill>
          <a:blip r:embed="rId3"/>
          <a:stretch>
            <a:fillRect/>
          </a:stretch>
        </p:blipFill>
        <p:spPr>
          <a:xfrm>
            <a:off x="6156657" y="1361252"/>
            <a:ext cx="5822212" cy="3202217"/>
          </a:xfrm>
          <a:prstGeom prst="rect">
            <a:avLst/>
          </a:prstGeom>
        </p:spPr>
      </p:pic>
    </p:spTree>
    <p:extLst>
      <p:ext uri="{BB962C8B-B14F-4D97-AF65-F5344CB8AC3E}">
        <p14:creationId xmlns:p14="http://schemas.microsoft.com/office/powerpoint/2010/main" val="355682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28C3-CAF3-586B-2EFB-02D5A9AB5B53}"/>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CBDAD83A-2A39-BAC8-0F13-C1AE313800BB}"/>
              </a:ext>
            </a:extLst>
          </p:cNvPr>
          <p:cNvSpPr>
            <a:spLocks noGrp="1"/>
          </p:cNvSpPr>
          <p:nvPr>
            <p:ph idx="1"/>
          </p:nvPr>
        </p:nvSpPr>
        <p:spPr>
          <a:xfrm>
            <a:off x="478369" y="1213307"/>
            <a:ext cx="2779735" cy="1348061"/>
          </a:xfrm>
        </p:spPr>
        <p:txBody>
          <a:bodyPr/>
          <a:lstStyle/>
          <a:p>
            <a:pPr marL="342900" indent="-342900">
              <a:buFont typeface="Arial" panose="020B0604020202020204" pitchFamily="34" charset="0"/>
              <a:buChar char="•"/>
            </a:pPr>
            <a:r>
              <a:rPr lang="en-US" dirty="0"/>
              <a:t>Anomaly Propagation in microservices cloud application  </a:t>
            </a:r>
          </a:p>
        </p:txBody>
      </p:sp>
      <p:sp>
        <p:nvSpPr>
          <p:cNvPr id="4" name="Slide Number Placeholder 3">
            <a:extLst>
              <a:ext uri="{FF2B5EF4-FFF2-40B4-BE49-F238E27FC236}">
                <a16:creationId xmlns:a16="http://schemas.microsoft.com/office/drawing/2014/main" id="{F87ED9EB-FE9F-1BF7-F0D5-7B4AE512EDE8}"/>
              </a:ext>
            </a:extLst>
          </p:cNvPr>
          <p:cNvSpPr>
            <a:spLocks noGrp="1"/>
          </p:cNvSpPr>
          <p:nvPr>
            <p:ph type="sldNum" sz="quarter" idx="12"/>
          </p:nvPr>
        </p:nvSpPr>
        <p:spPr/>
        <p:txBody>
          <a:bodyPr/>
          <a:lstStyle/>
          <a:p>
            <a:fld id="{81561042-0DC2-4A04-AA50-F6D44EB20EBA}" type="slidenum">
              <a:rPr lang="en-US" smtClean="0"/>
              <a:t>3</a:t>
            </a:fld>
            <a:endParaRPr lang="en-US"/>
          </a:p>
        </p:txBody>
      </p:sp>
      <p:pic>
        <p:nvPicPr>
          <p:cNvPr id="8" name="Picture 7">
            <a:extLst>
              <a:ext uri="{FF2B5EF4-FFF2-40B4-BE49-F238E27FC236}">
                <a16:creationId xmlns:a16="http://schemas.microsoft.com/office/drawing/2014/main" id="{B1894F92-8F81-3C35-9F2B-13EC623D1108}"/>
              </a:ext>
            </a:extLst>
          </p:cNvPr>
          <p:cNvPicPr>
            <a:picLocks noChangeAspect="1"/>
          </p:cNvPicPr>
          <p:nvPr/>
        </p:nvPicPr>
        <p:blipFill>
          <a:blip r:embed="rId3"/>
          <a:stretch>
            <a:fillRect/>
          </a:stretch>
        </p:blipFill>
        <p:spPr>
          <a:xfrm>
            <a:off x="3507223" y="1124530"/>
            <a:ext cx="8568820" cy="516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495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57AD-EEBA-4C24-A848-2065D4B94D39}"/>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78B4AEF6-B40A-41D2-A32C-4FFB3711875A}"/>
              </a:ext>
            </a:extLst>
          </p:cNvPr>
          <p:cNvSpPr>
            <a:spLocks noGrp="1"/>
          </p:cNvSpPr>
          <p:nvPr>
            <p:ph type="sldNum" sz="quarter" idx="12"/>
          </p:nvPr>
        </p:nvSpPr>
        <p:spPr/>
        <p:txBody>
          <a:bodyPr/>
          <a:lstStyle/>
          <a:p>
            <a:fld id="{81561042-0DC2-4A04-AA50-F6D44EB20EBA}" type="slidenum">
              <a:rPr lang="en-US" smtClean="0"/>
              <a:t>4</a:t>
            </a:fld>
            <a:endParaRPr lang="en-US"/>
          </a:p>
        </p:txBody>
      </p:sp>
      <p:sp>
        <p:nvSpPr>
          <p:cNvPr id="5" name="TextBox 4">
            <a:extLst>
              <a:ext uri="{FF2B5EF4-FFF2-40B4-BE49-F238E27FC236}">
                <a16:creationId xmlns:a16="http://schemas.microsoft.com/office/drawing/2014/main" id="{1388C10D-1A89-F3A5-8566-5FA1F4D21E6D}"/>
              </a:ext>
            </a:extLst>
          </p:cNvPr>
          <p:cNvSpPr txBox="1"/>
          <p:nvPr/>
        </p:nvSpPr>
        <p:spPr bwMode="gray">
          <a:xfrm>
            <a:off x="585594" y="1083356"/>
            <a:ext cx="10759965" cy="1629036"/>
          </a:xfrm>
          <a:prstGeom prst="rect">
            <a:avLst/>
          </a:prstGeom>
          <a:noFill/>
        </p:spPr>
        <p:txBody>
          <a:bodyPr wrap="square">
            <a:spAutoFit/>
          </a:bodyPr>
          <a:lstStyle/>
          <a:p>
            <a:pPr marL="285750" indent="-285750">
              <a:buFont typeface="Arial" panose="020B0604020202020204" pitchFamily="34" charset="0"/>
              <a:buChar char="•"/>
            </a:pPr>
            <a:r>
              <a:rPr lang="en-US" dirty="0"/>
              <a:t>Exploring </a:t>
            </a:r>
            <a:r>
              <a:rPr lang="en-US" dirty="0" err="1"/>
              <a:t>Spatio</a:t>
            </a:r>
            <a:r>
              <a:rPr lang="en-US" dirty="0"/>
              <a:t>-Temporal Graphs as Means to Identify Failure Propagation</a:t>
            </a:r>
          </a:p>
          <a:p>
            <a:pPr marL="285750" indent="-285750">
              <a:lnSpc>
                <a:spcPct val="250000"/>
              </a:lnSpc>
              <a:buFont typeface="Arial" panose="020B0604020202020204" pitchFamily="34" charset="0"/>
              <a:buChar char="•"/>
            </a:pPr>
            <a:r>
              <a:rPr lang="en-US" dirty="0" err="1"/>
              <a:t>Spatio</a:t>
            </a:r>
            <a:r>
              <a:rPr lang="en-US" dirty="0"/>
              <a:t>-Temporal representation allows a more realistic depiction of dynamic networks</a:t>
            </a:r>
          </a:p>
          <a:p>
            <a:pPr marL="285750" indent="-285750">
              <a:lnSpc>
                <a:spcPct val="250000"/>
              </a:lnSpc>
              <a:buFont typeface="Arial" panose="020B0604020202020204" pitchFamily="34" charset="0"/>
              <a:buChar char="•"/>
            </a:pPr>
            <a:r>
              <a:rPr lang="en-US" dirty="0"/>
              <a:t>Graph matching task for querying </a:t>
            </a:r>
            <a:r>
              <a:rPr lang="en-US" dirty="0" err="1"/>
              <a:t>Spatio</a:t>
            </a:r>
            <a:r>
              <a:rPr lang="en-US" dirty="0"/>
              <a:t>-Temporal graphs </a:t>
            </a:r>
          </a:p>
        </p:txBody>
      </p:sp>
    </p:spTree>
    <p:extLst>
      <p:ext uri="{BB962C8B-B14F-4D97-AF65-F5344CB8AC3E}">
        <p14:creationId xmlns:p14="http://schemas.microsoft.com/office/powerpoint/2010/main" val="120087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403-EB44-68C1-3817-DA2F6CD18474}"/>
              </a:ext>
            </a:extLst>
          </p:cNvPr>
          <p:cNvSpPr>
            <a:spLocks noGrp="1"/>
          </p:cNvSpPr>
          <p:nvPr>
            <p:ph type="title"/>
          </p:nvPr>
        </p:nvSpPr>
        <p:spPr/>
        <p:txBody>
          <a:bodyPr/>
          <a:lstStyle/>
          <a:p>
            <a:r>
              <a:rPr lang="en-US" dirty="0"/>
              <a:t>Project Contribution</a:t>
            </a:r>
          </a:p>
        </p:txBody>
      </p:sp>
      <p:sp>
        <p:nvSpPr>
          <p:cNvPr id="3" name="Content Placeholder 2">
            <a:extLst>
              <a:ext uri="{FF2B5EF4-FFF2-40B4-BE49-F238E27FC236}">
                <a16:creationId xmlns:a16="http://schemas.microsoft.com/office/drawing/2014/main" id="{A5300417-1D38-6AD3-8846-1A2575EBEC35}"/>
              </a:ext>
            </a:extLst>
          </p:cNvPr>
          <p:cNvSpPr>
            <a:spLocks noGrp="1"/>
          </p:cNvSpPr>
          <p:nvPr>
            <p:ph idx="1"/>
          </p:nvPr>
        </p:nvSpPr>
        <p:spPr>
          <a:xfrm>
            <a:off x="478372" y="987397"/>
            <a:ext cx="11473384" cy="1655838"/>
          </a:xfrm>
        </p:spPr>
        <p:txBody>
          <a:bodyPr/>
          <a:lstStyle/>
          <a:p>
            <a:r>
              <a:rPr lang="en-US" dirty="0"/>
              <a:t> (1) generation methods for failure propagation subgraphs from the data as well as</a:t>
            </a:r>
          </a:p>
          <a:p>
            <a:r>
              <a:rPr lang="en-US" dirty="0"/>
              <a:t>synthetically with Generative Adversarial Networks</a:t>
            </a:r>
          </a:p>
          <a:p>
            <a:r>
              <a:rPr lang="en-US" dirty="0"/>
              <a:t>(2) Graph matching for failure propagation subgraphs with a GNN compared</a:t>
            </a:r>
          </a:p>
          <a:p>
            <a:r>
              <a:rPr lang="en-US" dirty="0"/>
              <a:t>to matching via temporal centrality metrics (TCMs)</a:t>
            </a:r>
          </a:p>
        </p:txBody>
      </p:sp>
      <p:sp>
        <p:nvSpPr>
          <p:cNvPr id="4" name="Slide Number Placeholder 3">
            <a:extLst>
              <a:ext uri="{FF2B5EF4-FFF2-40B4-BE49-F238E27FC236}">
                <a16:creationId xmlns:a16="http://schemas.microsoft.com/office/drawing/2014/main" id="{BA4A97BD-0178-2A28-8C6D-D185ED14775E}"/>
              </a:ext>
            </a:extLst>
          </p:cNvPr>
          <p:cNvSpPr>
            <a:spLocks noGrp="1"/>
          </p:cNvSpPr>
          <p:nvPr>
            <p:ph type="sldNum" sz="quarter" idx="12"/>
          </p:nvPr>
        </p:nvSpPr>
        <p:spPr/>
        <p:txBody>
          <a:bodyPr/>
          <a:lstStyle/>
          <a:p>
            <a:fld id="{81561042-0DC2-4A04-AA50-F6D44EB20EBA}" type="slidenum">
              <a:rPr lang="en-US" smtClean="0"/>
              <a:t>5</a:t>
            </a:fld>
            <a:endParaRPr lang="en-US"/>
          </a:p>
        </p:txBody>
      </p:sp>
      <p:pic>
        <p:nvPicPr>
          <p:cNvPr id="6" name="Picture 5">
            <a:extLst>
              <a:ext uri="{FF2B5EF4-FFF2-40B4-BE49-F238E27FC236}">
                <a16:creationId xmlns:a16="http://schemas.microsoft.com/office/drawing/2014/main" id="{75C38802-1497-EF71-7772-A3CBDE0FA2C4}"/>
              </a:ext>
            </a:extLst>
          </p:cNvPr>
          <p:cNvPicPr>
            <a:picLocks noChangeAspect="1"/>
          </p:cNvPicPr>
          <p:nvPr/>
        </p:nvPicPr>
        <p:blipFill>
          <a:blip r:embed="rId3"/>
          <a:stretch>
            <a:fillRect/>
          </a:stretch>
        </p:blipFill>
        <p:spPr>
          <a:xfrm>
            <a:off x="2397388" y="2917802"/>
            <a:ext cx="7635352" cy="3456075"/>
          </a:xfrm>
          <a:prstGeom prst="rect">
            <a:avLst/>
          </a:prstGeom>
        </p:spPr>
      </p:pic>
    </p:spTree>
    <p:extLst>
      <p:ext uri="{BB962C8B-B14F-4D97-AF65-F5344CB8AC3E}">
        <p14:creationId xmlns:p14="http://schemas.microsoft.com/office/powerpoint/2010/main" val="32211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476C-6057-3395-D9F2-AC22EACE8DD4}"/>
              </a:ext>
            </a:extLst>
          </p:cNvPr>
          <p:cNvSpPr>
            <a:spLocks noGrp="1"/>
          </p:cNvSpPr>
          <p:nvPr>
            <p:ph type="title"/>
          </p:nvPr>
        </p:nvSpPr>
        <p:spPr>
          <a:xfrm>
            <a:off x="478369" y="144001"/>
            <a:ext cx="9169401" cy="514738"/>
          </a:xfrm>
        </p:spPr>
        <p:txBody>
          <a:bodyPr/>
          <a:lstStyle/>
          <a:p>
            <a:r>
              <a:rPr lang="en-US" sz="2400" dirty="0"/>
              <a:t>Anomaly propagation subgraphs (APG) –</a:t>
            </a:r>
            <a:r>
              <a:rPr lang="en-US" sz="2400" b="1" dirty="0"/>
              <a:t>Source Graph</a:t>
            </a:r>
          </a:p>
        </p:txBody>
      </p:sp>
      <p:sp>
        <p:nvSpPr>
          <p:cNvPr id="3" name="Content Placeholder 2">
            <a:extLst>
              <a:ext uri="{FF2B5EF4-FFF2-40B4-BE49-F238E27FC236}">
                <a16:creationId xmlns:a16="http://schemas.microsoft.com/office/drawing/2014/main" id="{CE87B51C-FF08-0576-F656-1D76A9554F47}"/>
              </a:ext>
            </a:extLst>
          </p:cNvPr>
          <p:cNvSpPr>
            <a:spLocks noGrp="1"/>
          </p:cNvSpPr>
          <p:nvPr>
            <p:ph idx="1"/>
          </p:nvPr>
        </p:nvSpPr>
        <p:spPr>
          <a:xfrm>
            <a:off x="478369" y="1213308"/>
            <a:ext cx="11473384" cy="2002087"/>
          </a:xfrm>
        </p:spPr>
        <p:txBody>
          <a:bodyPr/>
          <a:lstStyle/>
          <a:p>
            <a:pPr marL="457200" indent="-457200">
              <a:buFont typeface="+mj-lt"/>
              <a:buAutoNum type="arabicPeriod"/>
            </a:pPr>
            <a:r>
              <a:rPr lang="en-US" dirty="0"/>
              <a:t>Anomaly detection(SPOT Algo)</a:t>
            </a:r>
          </a:p>
          <a:p>
            <a:pPr marL="457200" indent="-457200">
              <a:buFont typeface="+mj-lt"/>
              <a:buAutoNum type="arabicPeriod"/>
            </a:pPr>
            <a:r>
              <a:rPr lang="en-US" dirty="0"/>
              <a:t>Propagation causalities (Granger Causality Test)</a:t>
            </a:r>
          </a:p>
          <a:p>
            <a:pPr marL="457200" indent="-457200">
              <a:buFont typeface="+mj-lt"/>
              <a:buAutoNum type="arabicPeriod"/>
            </a:pPr>
            <a:r>
              <a:rPr lang="en-US" dirty="0"/>
              <a:t>Static subgraph sampling (node2vec)</a:t>
            </a:r>
          </a:p>
          <a:p>
            <a:pPr marL="457200" indent="-457200">
              <a:buFont typeface="+mj-lt"/>
              <a:buAutoNum type="arabicPeriod"/>
            </a:pPr>
            <a:r>
              <a:rPr lang="en-US" dirty="0"/>
              <a:t>Timestep sampling -&gt;</a:t>
            </a:r>
            <a:r>
              <a:rPr lang="en-US" dirty="0" err="1"/>
              <a:t>Spatio</a:t>
            </a:r>
            <a:r>
              <a:rPr lang="en-US" dirty="0"/>
              <a:t>-temporal graphs</a:t>
            </a:r>
            <a:br>
              <a:rPr lang="en-US" dirty="0"/>
            </a:br>
            <a:endParaRPr lang="en-US" dirty="0"/>
          </a:p>
        </p:txBody>
      </p:sp>
      <p:sp>
        <p:nvSpPr>
          <p:cNvPr id="4" name="Slide Number Placeholder 3">
            <a:extLst>
              <a:ext uri="{FF2B5EF4-FFF2-40B4-BE49-F238E27FC236}">
                <a16:creationId xmlns:a16="http://schemas.microsoft.com/office/drawing/2014/main" id="{A9D5B70B-B66D-858F-6735-6480F798F041}"/>
              </a:ext>
            </a:extLst>
          </p:cNvPr>
          <p:cNvSpPr>
            <a:spLocks noGrp="1"/>
          </p:cNvSpPr>
          <p:nvPr>
            <p:ph type="sldNum" sz="quarter" idx="12"/>
          </p:nvPr>
        </p:nvSpPr>
        <p:spPr/>
        <p:txBody>
          <a:bodyPr/>
          <a:lstStyle/>
          <a:p>
            <a:fld id="{81561042-0DC2-4A04-AA50-F6D44EB20EBA}" type="slidenum">
              <a:rPr lang="en-US" smtClean="0"/>
              <a:t>6</a:t>
            </a:fld>
            <a:endParaRPr lang="en-US"/>
          </a:p>
        </p:txBody>
      </p:sp>
    </p:spTree>
    <p:extLst>
      <p:ext uri="{BB962C8B-B14F-4D97-AF65-F5344CB8AC3E}">
        <p14:creationId xmlns:p14="http://schemas.microsoft.com/office/powerpoint/2010/main" val="1947135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F48B-4CE8-B9FC-1804-610BE86868FA}"/>
              </a:ext>
            </a:extLst>
          </p:cNvPr>
          <p:cNvSpPr>
            <a:spLocks noGrp="1"/>
          </p:cNvSpPr>
          <p:nvPr>
            <p:ph type="title"/>
          </p:nvPr>
        </p:nvSpPr>
        <p:spPr>
          <a:xfrm>
            <a:off x="478369" y="144001"/>
            <a:ext cx="9169401" cy="966272"/>
          </a:xfrm>
        </p:spPr>
        <p:txBody>
          <a:bodyPr/>
          <a:lstStyle/>
          <a:p>
            <a:r>
              <a:rPr lang="en-US" dirty="0"/>
              <a:t>1. Anomaly detection(SPOT Algo)</a:t>
            </a:r>
            <a:br>
              <a:rPr lang="en-US" dirty="0"/>
            </a:br>
            <a:endParaRPr lang="en-US" dirty="0"/>
          </a:p>
        </p:txBody>
      </p:sp>
      <p:sp>
        <p:nvSpPr>
          <p:cNvPr id="4" name="Slide Number Placeholder 3">
            <a:extLst>
              <a:ext uri="{FF2B5EF4-FFF2-40B4-BE49-F238E27FC236}">
                <a16:creationId xmlns:a16="http://schemas.microsoft.com/office/drawing/2014/main" id="{3731338B-9295-5462-DDCF-B0F53FF4024E}"/>
              </a:ext>
            </a:extLst>
          </p:cNvPr>
          <p:cNvSpPr>
            <a:spLocks noGrp="1"/>
          </p:cNvSpPr>
          <p:nvPr>
            <p:ph type="sldNum" sz="quarter" idx="12"/>
          </p:nvPr>
        </p:nvSpPr>
        <p:spPr/>
        <p:txBody>
          <a:bodyPr/>
          <a:lstStyle/>
          <a:p>
            <a:fld id="{81561042-0DC2-4A04-AA50-F6D44EB20EBA}" type="slidenum">
              <a:rPr lang="en-US" smtClean="0"/>
              <a:t>7</a:t>
            </a:fld>
            <a:endParaRPr lang="en-US"/>
          </a:p>
        </p:txBody>
      </p:sp>
      <p:pic>
        <p:nvPicPr>
          <p:cNvPr id="5" name="Picture 4" descr="Text&#10;&#10;Description automatically generated with medium confidence">
            <a:extLst>
              <a:ext uri="{FF2B5EF4-FFF2-40B4-BE49-F238E27FC236}">
                <a16:creationId xmlns:a16="http://schemas.microsoft.com/office/drawing/2014/main" id="{50CCE54F-F3E1-BC2C-27B9-8729C3124328}"/>
              </a:ext>
            </a:extLst>
          </p:cNvPr>
          <p:cNvPicPr/>
          <p:nvPr/>
        </p:nvPicPr>
        <p:blipFill>
          <a:blip r:embed="rId2"/>
          <a:stretch>
            <a:fillRect/>
          </a:stretch>
        </p:blipFill>
        <p:spPr>
          <a:xfrm>
            <a:off x="771310" y="3635962"/>
            <a:ext cx="4655134" cy="2216591"/>
          </a:xfrm>
          <a:prstGeom prst="rect">
            <a:avLst/>
          </a:prstGeom>
        </p:spPr>
      </p:pic>
      <p:sp>
        <p:nvSpPr>
          <p:cNvPr id="6" name="TextBox 5">
            <a:extLst>
              <a:ext uri="{FF2B5EF4-FFF2-40B4-BE49-F238E27FC236}">
                <a16:creationId xmlns:a16="http://schemas.microsoft.com/office/drawing/2014/main" id="{E4510C4A-4D14-EEA6-368D-B165F8D5EBB1}"/>
              </a:ext>
            </a:extLst>
          </p:cNvPr>
          <p:cNvSpPr txBox="1"/>
          <p:nvPr/>
        </p:nvSpPr>
        <p:spPr bwMode="gray">
          <a:xfrm>
            <a:off x="1627296" y="5852553"/>
            <a:ext cx="1782508" cy="22874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050" b="1" dirty="0"/>
              <a:t>Initialization step using POT Algo</a:t>
            </a:r>
          </a:p>
        </p:txBody>
      </p:sp>
      <p:pic>
        <p:nvPicPr>
          <p:cNvPr id="7" name="Picture 6" descr="Text&#10;&#10;Description automatically generated with medium confidence">
            <a:extLst>
              <a:ext uri="{FF2B5EF4-FFF2-40B4-BE49-F238E27FC236}">
                <a16:creationId xmlns:a16="http://schemas.microsoft.com/office/drawing/2014/main" id="{3AA23168-470D-706B-D526-256BA134AB82}"/>
              </a:ext>
            </a:extLst>
          </p:cNvPr>
          <p:cNvPicPr/>
          <p:nvPr/>
        </p:nvPicPr>
        <p:blipFill>
          <a:blip r:embed="rId3"/>
          <a:stretch>
            <a:fillRect/>
          </a:stretch>
        </p:blipFill>
        <p:spPr>
          <a:xfrm>
            <a:off x="6529125" y="897278"/>
            <a:ext cx="3819525" cy="3613944"/>
          </a:xfrm>
          <a:prstGeom prst="rect">
            <a:avLst/>
          </a:prstGeom>
        </p:spPr>
      </p:pic>
      <p:sp>
        <p:nvSpPr>
          <p:cNvPr id="8" name="TextBox 7">
            <a:extLst>
              <a:ext uri="{FF2B5EF4-FFF2-40B4-BE49-F238E27FC236}">
                <a16:creationId xmlns:a16="http://schemas.microsoft.com/office/drawing/2014/main" id="{649416F1-8686-1052-D7E5-7AF7BB09C22F}"/>
              </a:ext>
            </a:extLst>
          </p:cNvPr>
          <p:cNvSpPr txBox="1"/>
          <p:nvPr/>
        </p:nvSpPr>
        <p:spPr bwMode="gray">
          <a:xfrm>
            <a:off x="478369" y="897278"/>
            <a:ext cx="6453186" cy="2523768"/>
          </a:xfrm>
          <a:prstGeom prst="rect">
            <a:avLst/>
          </a:prstGeom>
          <a:noFill/>
        </p:spPr>
        <p:txBody>
          <a:bodyPr wrap="square">
            <a:spAutoFit/>
          </a:bodyPr>
          <a:lstStyle/>
          <a:p>
            <a:r>
              <a:rPr lang="en-US" sz="1400" b="1" dirty="0"/>
              <a:t>Initialization step:</a:t>
            </a:r>
          </a:p>
          <a:p>
            <a:pPr lvl="1"/>
            <a:endParaRPr lang="en-US" sz="1600" b="1" dirty="0">
              <a:latin typeface="Abadi" panose="020B0604020104020204" pitchFamily="34" charset="0"/>
            </a:endParaRPr>
          </a:p>
          <a:p>
            <a:pPr lvl="1"/>
            <a:r>
              <a:rPr lang="en-US" sz="1600" b="1" dirty="0">
                <a:latin typeface="Abadi" panose="020B0604020104020204" pitchFamily="34" charset="0"/>
              </a:rPr>
              <a:t>n</a:t>
            </a:r>
            <a:r>
              <a:rPr lang="en-US" sz="1600" dirty="0">
                <a:latin typeface="Abadi" panose="020B0604020104020204" pitchFamily="34" charset="0"/>
              </a:rPr>
              <a:t> observations </a:t>
            </a:r>
            <a:r>
              <a:rPr lang="en-US" sz="1600" b="1" dirty="0">
                <a:latin typeface="Abadi" panose="020B0604020104020204" pitchFamily="34" charset="0"/>
              </a:rPr>
              <a:t>X1, . . . </a:t>
            </a:r>
            <a:r>
              <a:rPr lang="en-US" sz="1600" b="1" dirty="0" err="1">
                <a:latin typeface="Abadi" panose="020B0604020104020204" pitchFamily="34" charset="0"/>
              </a:rPr>
              <a:t>Xn</a:t>
            </a:r>
            <a:r>
              <a:rPr lang="en-US" sz="1600" dirty="0">
                <a:latin typeface="Abadi" panose="020B0604020104020204" pitchFamily="34" charset="0"/>
              </a:rPr>
              <a:t>, q = desired probability </a:t>
            </a:r>
            <a:endParaRPr lang="en-US" sz="1600" b="1" dirty="0">
              <a:latin typeface="Abadi" panose="020B0604020104020204" pitchFamily="34" charset="0"/>
            </a:endParaRPr>
          </a:p>
          <a:p>
            <a:pPr lvl="1"/>
            <a:r>
              <a:rPr lang="en-US" sz="1600" dirty="0">
                <a:latin typeface="Abadi" panose="020B0604020104020204" pitchFamily="34" charset="0"/>
              </a:rPr>
              <a:t>Compute a first threshold </a:t>
            </a:r>
            <a:r>
              <a:rPr lang="en-US" sz="1600" b="1" dirty="0" err="1">
                <a:latin typeface="Abadi" panose="020B0604020104020204" pitchFamily="34" charset="0"/>
              </a:rPr>
              <a:t>zq</a:t>
            </a:r>
            <a:endParaRPr lang="en-US" sz="1600" b="1" dirty="0">
              <a:latin typeface="Abadi" panose="020B0604020104020204" pitchFamily="34" charset="0"/>
            </a:endParaRPr>
          </a:p>
          <a:p>
            <a:pPr lvl="1"/>
            <a:endParaRPr lang="en-US" sz="1600" dirty="0">
              <a:latin typeface="Abadi" panose="020B0604020104020204" pitchFamily="34" charset="0"/>
            </a:endParaRPr>
          </a:p>
          <a:p>
            <a:pPr lvl="1"/>
            <a:r>
              <a:rPr lang="en-US" sz="1600" dirty="0">
                <a:latin typeface="Abadi" panose="020B0604020104020204" pitchFamily="34" charset="0"/>
              </a:rPr>
              <a:t>The idea is to:</a:t>
            </a:r>
          </a:p>
          <a:p>
            <a:pPr marL="1200150" lvl="2" indent="-285750">
              <a:buFont typeface="Arial" panose="020B0604020202020204" pitchFamily="34" charset="0"/>
              <a:buChar char="•"/>
            </a:pPr>
            <a:r>
              <a:rPr lang="en-US" sz="1600" dirty="0">
                <a:latin typeface="Abadi" panose="020B0604020104020204" pitchFamily="34" charset="0"/>
              </a:rPr>
              <a:t>set a initial threshold </a:t>
            </a:r>
            <a:r>
              <a:rPr lang="en-US" sz="1600" b="1" dirty="0">
                <a:latin typeface="Abadi" panose="020B0604020104020204" pitchFamily="34" charset="0"/>
              </a:rPr>
              <a:t>t</a:t>
            </a:r>
            <a:endParaRPr lang="en-US" sz="1600" dirty="0">
              <a:latin typeface="Abadi" panose="020B0604020104020204" pitchFamily="34" charset="0"/>
            </a:endParaRPr>
          </a:p>
          <a:p>
            <a:pPr marL="1200150" lvl="2" indent="-285750">
              <a:buFont typeface="Arial" panose="020B0604020202020204" pitchFamily="34" charset="0"/>
              <a:buChar char="•"/>
            </a:pPr>
            <a:r>
              <a:rPr lang="en-US" sz="1600" dirty="0">
                <a:latin typeface="Abadi" panose="020B0604020104020204" pitchFamily="34" charset="0"/>
              </a:rPr>
              <a:t>retrieve the peaks (the excesses over </a:t>
            </a:r>
            <a:r>
              <a:rPr lang="en-US" sz="1600" b="1" dirty="0">
                <a:latin typeface="Abadi" panose="020B0604020104020204" pitchFamily="34" charset="0"/>
              </a:rPr>
              <a:t>t</a:t>
            </a:r>
            <a:r>
              <a:rPr lang="en-US" sz="1600" dirty="0">
                <a:latin typeface="Abadi" panose="020B0604020104020204" pitchFamily="34" charset="0"/>
              </a:rPr>
              <a:t>)</a:t>
            </a:r>
          </a:p>
          <a:p>
            <a:pPr marL="1200150" lvl="2" indent="-285750">
              <a:buFont typeface="Arial" panose="020B0604020202020204" pitchFamily="34" charset="0"/>
              <a:buChar char="•"/>
            </a:pPr>
            <a:r>
              <a:rPr lang="en-US" sz="1600" dirty="0">
                <a:latin typeface="Abadi" panose="020B0604020104020204" pitchFamily="34" charset="0"/>
              </a:rPr>
              <a:t>infer the distribution of the extreme values and </a:t>
            </a:r>
          </a:p>
          <a:p>
            <a:pPr marL="1200150" lvl="2" indent="-285750">
              <a:buFont typeface="Arial" panose="020B0604020202020204" pitchFamily="34" charset="0"/>
              <a:buChar char="•"/>
            </a:pPr>
            <a:r>
              <a:rPr lang="en-US" sz="1600" dirty="0">
                <a:latin typeface="Abadi" panose="020B0604020104020204" pitchFamily="34" charset="0"/>
              </a:rPr>
              <a:t>compute the threshold </a:t>
            </a:r>
            <a:r>
              <a:rPr lang="en-US" sz="1600" b="1" dirty="0" err="1">
                <a:latin typeface="Abadi" panose="020B0604020104020204" pitchFamily="34" charset="0"/>
              </a:rPr>
              <a:t>zq</a:t>
            </a:r>
            <a:endParaRPr lang="en-US" sz="1600" b="1" dirty="0">
              <a:latin typeface="Abadi" panose="020B0604020104020204" pitchFamily="34" charset="0"/>
            </a:endParaRPr>
          </a:p>
        </p:txBody>
      </p:sp>
      <p:pic>
        <p:nvPicPr>
          <p:cNvPr id="9" name="Picture 8">
            <a:extLst>
              <a:ext uri="{FF2B5EF4-FFF2-40B4-BE49-F238E27FC236}">
                <a16:creationId xmlns:a16="http://schemas.microsoft.com/office/drawing/2014/main" id="{8F64B139-A94A-C40E-7CA4-60623EA5269F}"/>
              </a:ext>
            </a:extLst>
          </p:cNvPr>
          <p:cNvPicPr>
            <a:picLocks noChangeAspect="1"/>
          </p:cNvPicPr>
          <p:nvPr/>
        </p:nvPicPr>
        <p:blipFill>
          <a:blip r:embed="rId4"/>
          <a:stretch>
            <a:fillRect/>
          </a:stretch>
        </p:blipFill>
        <p:spPr>
          <a:xfrm>
            <a:off x="7097160" y="4744257"/>
            <a:ext cx="3251490" cy="2101481"/>
          </a:xfrm>
          <a:prstGeom prst="rect">
            <a:avLst/>
          </a:prstGeom>
        </p:spPr>
      </p:pic>
      <p:sp>
        <p:nvSpPr>
          <p:cNvPr id="11" name="TextBox 10">
            <a:extLst>
              <a:ext uri="{FF2B5EF4-FFF2-40B4-BE49-F238E27FC236}">
                <a16:creationId xmlns:a16="http://schemas.microsoft.com/office/drawing/2014/main" id="{4CEABECC-F4D7-C222-9654-B0083FA22F2E}"/>
              </a:ext>
            </a:extLst>
          </p:cNvPr>
          <p:cNvSpPr txBox="1"/>
          <p:nvPr/>
        </p:nvSpPr>
        <p:spPr bwMode="gray">
          <a:xfrm>
            <a:off x="478369" y="6384073"/>
            <a:ext cx="6276994" cy="461665"/>
          </a:xfrm>
          <a:prstGeom prst="rect">
            <a:avLst/>
          </a:prstGeom>
          <a:noFill/>
        </p:spPr>
        <p:txBody>
          <a:bodyPr wrap="square">
            <a:spAutoFit/>
          </a:bodyPr>
          <a:lstStyle/>
          <a:p>
            <a:r>
              <a:rPr lang="en-US" sz="1200" dirty="0" err="1"/>
              <a:t>Siffer</a:t>
            </a:r>
            <a:r>
              <a:rPr lang="en-US" sz="1200" dirty="0"/>
              <a:t>, Pierre-Alain </a:t>
            </a:r>
            <a:r>
              <a:rPr lang="en-US" sz="1200" dirty="0" err="1"/>
              <a:t>Fouque</a:t>
            </a:r>
            <a:r>
              <a:rPr lang="en-US" sz="1200" dirty="0"/>
              <a:t>, Alexandre </a:t>
            </a:r>
            <a:r>
              <a:rPr lang="en-US" sz="1200" dirty="0" err="1"/>
              <a:t>Termier</a:t>
            </a:r>
            <a:r>
              <a:rPr lang="en-US" sz="1200" dirty="0"/>
              <a:t>, and Christine </a:t>
            </a:r>
            <a:r>
              <a:rPr lang="en-US" sz="1200" dirty="0" err="1"/>
              <a:t>Largouet</a:t>
            </a:r>
            <a:r>
              <a:rPr lang="en-US" sz="1200" b="1" dirty="0"/>
              <a:t>. Anomaly Detection in Streams with Extreme Value Theory </a:t>
            </a:r>
            <a:r>
              <a:rPr lang="en-US" sz="1200" dirty="0"/>
              <a:t>2017. </a:t>
            </a:r>
          </a:p>
        </p:txBody>
      </p:sp>
    </p:spTree>
    <p:extLst>
      <p:ext uri="{BB962C8B-B14F-4D97-AF65-F5344CB8AC3E}">
        <p14:creationId xmlns:p14="http://schemas.microsoft.com/office/powerpoint/2010/main" val="369667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7AF9-CEB8-2F4A-8204-2F9279016AE9}"/>
              </a:ext>
            </a:extLst>
          </p:cNvPr>
          <p:cNvSpPr>
            <a:spLocks noGrp="1"/>
          </p:cNvSpPr>
          <p:nvPr>
            <p:ph type="title"/>
          </p:nvPr>
        </p:nvSpPr>
        <p:spPr>
          <a:xfrm>
            <a:off x="478369" y="144001"/>
            <a:ext cx="9169401" cy="555840"/>
          </a:xfrm>
        </p:spPr>
        <p:txBody>
          <a:bodyPr anchor="t">
            <a:normAutofit/>
          </a:bodyPr>
          <a:lstStyle/>
          <a:p>
            <a:r>
              <a:rPr lang="en-US" dirty="0"/>
              <a:t>2. Propagation causalities (Granger Causality)</a:t>
            </a:r>
          </a:p>
        </p:txBody>
      </p:sp>
      <p:pic>
        <p:nvPicPr>
          <p:cNvPr id="6" name="Content Placeholder 5" descr="Text&#10;&#10;Description automatically generated">
            <a:extLst>
              <a:ext uri="{FF2B5EF4-FFF2-40B4-BE49-F238E27FC236}">
                <a16:creationId xmlns:a16="http://schemas.microsoft.com/office/drawing/2014/main" id="{D0D95DE1-4645-C321-910B-CEAFA17CC8B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tretch/>
        </p:blipFill>
        <p:spPr>
          <a:xfrm>
            <a:off x="673011" y="846175"/>
            <a:ext cx="4394571" cy="4068659"/>
          </a:xfrm>
          <a:noFill/>
        </p:spPr>
      </p:pic>
      <p:sp>
        <p:nvSpPr>
          <p:cNvPr id="4" name="Slide Number Placeholder 3">
            <a:extLst>
              <a:ext uri="{FF2B5EF4-FFF2-40B4-BE49-F238E27FC236}">
                <a16:creationId xmlns:a16="http://schemas.microsoft.com/office/drawing/2014/main" id="{F3DF5D6B-4029-5009-8912-4B54BAF48A8E}"/>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77E0CF5F-D92A-6380-269C-79E878A54F11}"/>
              </a:ext>
            </a:extLst>
          </p:cNvPr>
          <p:cNvSpPr txBox="1"/>
          <p:nvPr/>
        </p:nvSpPr>
        <p:spPr bwMode="gray">
          <a:xfrm>
            <a:off x="6740212" y="2451460"/>
            <a:ext cx="2283121" cy="288622"/>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b="1" dirty="0"/>
              <a:t>Granger Causality matrix </a:t>
            </a:r>
          </a:p>
          <a:p>
            <a:pPr>
              <a:spcBef>
                <a:spcPts val="300"/>
              </a:spcBef>
              <a:spcAft>
                <a:spcPts val="300"/>
              </a:spcAft>
              <a:buClr>
                <a:schemeClr val="accent1"/>
              </a:buClr>
              <a:buSzPct val="90000"/>
            </a:pPr>
            <a:endParaRPr lang="en-US" sz="1200" dirty="0"/>
          </a:p>
        </p:txBody>
      </p:sp>
      <p:sp>
        <p:nvSpPr>
          <p:cNvPr id="8" name="Content Placeholder 2">
            <a:extLst>
              <a:ext uri="{FF2B5EF4-FFF2-40B4-BE49-F238E27FC236}">
                <a16:creationId xmlns:a16="http://schemas.microsoft.com/office/drawing/2014/main" id="{DC9C360B-ACD3-7675-E5CD-FF6C27D1BB3E}"/>
              </a:ext>
            </a:extLst>
          </p:cNvPr>
          <p:cNvSpPr txBox="1">
            <a:spLocks/>
          </p:cNvSpPr>
          <p:nvPr/>
        </p:nvSpPr>
        <p:spPr>
          <a:xfrm>
            <a:off x="7054291" y="2651428"/>
            <a:ext cx="4464698" cy="1209794"/>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342900" indent="-342900">
              <a:buFont typeface="Arial" panose="020B0604020202020204" pitchFamily="34" charset="0"/>
              <a:buChar char="•"/>
            </a:pPr>
            <a:r>
              <a:rPr lang="en-US" sz="1200" dirty="0"/>
              <a:t>Capture correlation among time series data</a:t>
            </a:r>
          </a:p>
          <a:p>
            <a:pPr marL="342900" indent="-342900">
              <a:buFont typeface="Arial" panose="020B0604020202020204" pitchFamily="34" charset="0"/>
              <a:buChar char="•"/>
            </a:pPr>
            <a:r>
              <a:rPr lang="en-US" sz="1200" dirty="0"/>
              <a:t>Nodes correspond to service’s metric and edges represent causal relations among service’s metric</a:t>
            </a:r>
          </a:p>
          <a:p>
            <a:pPr marL="342900" indent="-342900">
              <a:buFont typeface="Arial" panose="020B0604020202020204" pitchFamily="34" charset="0"/>
              <a:buChar char="•"/>
            </a:pPr>
            <a:endParaRPr lang="en-US" dirty="0"/>
          </a:p>
        </p:txBody>
      </p:sp>
      <p:sp>
        <p:nvSpPr>
          <p:cNvPr id="9" name="Oval 8">
            <a:extLst>
              <a:ext uri="{FF2B5EF4-FFF2-40B4-BE49-F238E27FC236}">
                <a16:creationId xmlns:a16="http://schemas.microsoft.com/office/drawing/2014/main" id="{9E493334-BA59-FA35-30B7-22DF03FD891D}"/>
              </a:ext>
            </a:extLst>
          </p:cNvPr>
          <p:cNvSpPr/>
          <p:nvPr/>
        </p:nvSpPr>
        <p:spPr bwMode="gray">
          <a:xfrm>
            <a:off x="7557186" y="3949894"/>
            <a:ext cx="1018665" cy="800751"/>
          </a:xfrm>
          <a:prstGeom prst="ellipse">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b="1" dirty="0">
                <a:solidFill>
                  <a:schemeClr val="tx1"/>
                </a:solidFill>
              </a:rPr>
              <a:t>Cause</a:t>
            </a:r>
            <a:endParaRPr lang="en-US" sz="600" b="1" dirty="0">
              <a:solidFill>
                <a:schemeClr val="tx1"/>
              </a:solidFill>
            </a:endParaRPr>
          </a:p>
        </p:txBody>
      </p:sp>
      <p:cxnSp>
        <p:nvCxnSpPr>
          <p:cNvPr id="10" name="Straight Arrow Connector 9">
            <a:extLst>
              <a:ext uri="{FF2B5EF4-FFF2-40B4-BE49-F238E27FC236}">
                <a16:creationId xmlns:a16="http://schemas.microsoft.com/office/drawing/2014/main" id="{342639C0-8B3F-8DE2-3BE8-E04574D0DE08}"/>
              </a:ext>
            </a:extLst>
          </p:cNvPr>
          <p:cNvCxnSpPr>
            <a:cxnSpLocks/>
          </p:cNvCxnSpPr>
          <p:nvPr/>
        </p:nvCxnSpPr>
        <p:spPr bwMode="gray">
          <a:xfrm>
            <a:off x="8538361" y="4329113"/>
            <a:ext cx="12227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4325F697-3638-9212-82F2-529BD50A43B8}"/>
              </a:ext>
            </a:extLst>
          </p:cNvPr>
          <p:cNvSpPr/>
          <p:nvPr/>
        </p:nvSpPr>
        <p:spPr bwMode="gray">
          <a:xfrm>
            <a:off x="9761151" y="3989237"/>
            <a:ext cx="1018665" cy="800751"/>
          </a:xfrm>
          <a:prstGeom prst="ellipse">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050" b="1" dirty="0">
                <a:solidFill>
                  <a:schemeClr val="tx1"/>
                </a:solidFill>
              </a:rPr>
              <a:t>Effect</a:t>
            </a:r>
            <a:endParaRPr lang="en-US" sz="600" b="1" dirty="0">
              <a:solidFill>
                <a:schemeClr val="tx1"/>
              </a:solidFill>
            </a:endParaRPr>
          </a:p>
        </p:txBody>
      </p:sp>
      <p:sp>
        <p:nvSpPr>
          <p:cNvPr id="13" name="TextBox 12">
            <a:extLst>
              <a:ext uri="{FF2B5EF4-FFF2-40B4-BE49-F238E27FC236}">
                <a16:creationId xmlns:a16="http://schemas.microsoft.com/office/drawing/2014/main" id="{D0095DBE-6A15-8D4E-ECF3-AC33F91FA9A7}"/>
              </a:ext>
            </a:extLst>
          </p:cNvPr>
          <p:cNvSpPr txBox="1"/>
          <p:nvPr/>
        </p:nvSpPr>
        <p:spPr bwMode="gray">
          <a:xfrm>
            <a:off x="6797978" y="1148852"/>
            <a:ext cx="2283121" cy="288622"/>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b="1" dirty="0"/>
              <a:t>Idea:</a:t>
            </a:r>
          </a:p>
          <a:p>
            <a:pPr>
              <a:spcBef>
                <a:spcPts val="300"/>
              </a:spcBef>
              <a:spcAft>
                <a:spcPts val="300"/>
              </a:spcAft>
              <a:buClr>
                <a:schemeClr val="accent1"/>
              </a:buClr>
              <a:buSzPct val="90000"/>
            </a:pPr>
            <a:endParaRPr lang="en-US" sz="1200" dirty="0"/>
          </a:p>
        </p:txBody>
      </p:sp>
      <p:sp>
        <p:nvSpPr>
          <p:cNvPr id="14" name="Content Placeholder 2">
            <a:extLst>
              <a:ext uri="{FF2B5EF4-FFF2-40B4-BE49-F238E27FC236}">
                <a16:creationId xmlns:a16="http://schemas.microsoft.com/office/drawing/2014/main" id="{A5E04905-13EA-12D9-9021-8A830BFD5F65}"/>
              </a:ext>
            </a:extLst>
          </p:cNvPr>
          <p:cNvSpPr txBox="1">
            <a:spLocks/>
          </p:cNvSpPr>
          <p:nvPr/>
        </p:nvSpPr>
        <p:spPr>
          <a:xfrm>
            <a:off x="6983395" y="1312430"/>
            <a:ext cx="4464698" cy="1209794"/>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342900" indent="-342900">
              <a:buFont typeface="Arial" panose="020B0604020202020204" pitchFamily="34" charset="0"/>
              <a:buChar char="•"/>
            </a:pPr>
            <a:r>
              <a:rPr lang="en-US" sz="1400" dirty="0"/>
              <a:t>Find real propagation in our sample data</a:t>
            </a:r>
          </a:p>
          <a:p>
            <a:pPr marL="584194" lvl="1" indent="-342900">
              <a:buFont typeface="Wingdings" panose="05000000000000000000" pitchFamily="2" charset="2"/>
              <a:buChar char="q"/>
            </a:pPr>
            <a:r>
              <a:rPr lang="en-US" sz="1200" dirty="0"/>
              <a:t>Anomaly injected on front-end node</a:t>
            </a:r>
          </a:p>
        </p:txBody>
      </p:sp>
      <p:pic>
        <p:nvPicPr>
          <p:cNvPr id="15" name="Picture 14">
            <a:extLst>
              <a:ext uri="{FF2B5EF4-FFF2-40B4-BE49-F238E27FC236}">
                <a16:creationId xmlns:a16="http://schemas.microsoft.com/office/drawing/2014/main" id="{C1F92F8C-53F3-8433-95E7-46A9FA8A6B83}"/>
              </a:ext>
            </a:extLst>
          </p:cNvPr>
          <p:cNvPicPr>
            <a:picLocks noChangeAspect="1"/>
          </p:cNvPicPr>
          <p:nvPr/>
        </p:nvPicPr>
        <p:blipFill>
          <a:blip r:embed="rId4"/>
          <a:stretch>
            <a:fillRect/>
          </a:stretch>
        </p:blipFill>
        <p:spPr>
          <a:xfrm>
            <a:off x="6571669" y="5090521"/>
            <a:ext cx="5620331" cy="1124066"/>
          </a:xfrm>
          <a:prstGeom prst="rect">
            <a:avLst/>
          </a:prstGeom>
        </p:spPr>
      </p:pic>
      <p:sp>
        <p:nvSpPr>
          <p:cNvPr id="17" name="TextBox 16">
            <a:extLst>
              <a:ext uri="{FF2B5EF4-FFF2-40B4-BE49-F238E27FC236}">
                <a16:creationId xmlns:a16="http://schemas.microsoft.com/office/drawing/2014/main" id="{913D4CED-601C-C600-DCAA-EE8770F6E60F}"/>
              </a:ext>
            </a:extLst>
          </p:cNvPr>
          <p:cNvSpPr txBox="1"/>
          <p:nvPr/>
        </p:nvSpPr>
        <p:spPr bwMode="gray">
          <a:xfrm>
            <a:off x="240244" y="5139873"/>
            <a:ext cx="6245256" cy="1231106"/>
          </a:xfrm>
          <a:prstGeom prst="rect">
            <a:avLst/>
          </a:prstGeom>
          <a:noFill/>
        </p:spPr>
        <p:txBody>
          <a:bodyPr wrap="square">
            <a:spAutoFit/>
          </a:bodyPr>
          <a:lstStyle/>
          <a:p>
            <a:pPr algn="l" fontAlgn="base"/>
            <a:r>
              <a:rPr lang="en-US" sz="1600" b="0" i="0" dirty="0">
                <a:solidFill>
                  <a:srgbClr val="000000"/>
                </a:solidFill>
                <a:effectLst/>
                <a:latin typeface="Helvetica" panose="020B0604020202020204" pitchFamily="34" charset="0"/>
              </a:rPr>
              <a:t>This test uses the following null and alternative hypotheses:</a:t>
            </a:r>
          </a:p>
          <a:p>
            <a:pPr algn="l" fontAlgn="base"/>
            <a:endParaRPr lang="en-US" sz="1600" b="0" i="0" dirty="0">
              <a:solidFill>
                <a:srgbClr val="3D3D3D"/>
              </a:solidFill>
              <a:effectLst/>
              <a:latin typeface="Lato" panose="020F0502020204030203" pitchFamily="34" charset="0"/>
            </a:endParaRPr>
          </a:p>
          <a:p>
            <a:pPr algn="l" fontAlgn="base"/>
            <a:r>
              <a:rPr lang="en-US" sz="1400" b="1" i="0" dirty="0">
                <a:solidFill>
                  <a:srgbClr val="000000"/>
                </a:solidFill>
                <a:effectLst/>
                <a:latin typeface="inherit"/>
              </a:rPr>
              <a:t>Null Hypothesis (H</a:t>
            </a:r>
            <a:r>
              <a:rPr lang="en-US" sz="1400" b="1" i="0" baseline="-25000" dirty="0">
                <a:solidFill>
                  <a:srgbClr val="000000"/>
                </a:solidFill>
                <a:effectLst/>
                <a:latin typeface="inherit"/>
              </a:rPr>
              <a:t>0</a:t>
            </a:r>
            <a:r>
              <a:rPr lang="en-US" sz="1400" b="1" i="0" dirty="0">
                <a:solidFill>
                  <a:srgbClr val="000000"/>
                </a:solidFill>
                <a:effectLst/>
                <a:latin typeface="inherit"/>
              </a:rPr>
              <a:t>):</a:t>
            </a:r>
            <a:r>
              <a:rPr lang="en-US" sz="1400" b="0" i="0" dirty="0">
                <a:solidFill>
                  <a:srgbClr val="000000"/>
                </a:solidFill>
                <a:effectLst/>
                <a:latin typeface="Helvetica" panose="020B0604020202020204" pitchFamily="34" charset="0"/>
              </a:rPr>
              <a:t> Time series </a:t>
            </a:r>
            <a:r>
              <a:rPr lang="en-US" sz="1400" b="0" i="1" dirty="0">
                <a:solidFill>
                  <a:srgbClr val="000000"/>
                </a:solidFill>
                <a:effectLst/>
                <a:latin typeface="inherit"/>
              </a:rPr>
              <a:t>x</a:t>
            </a:r>
            <a:r>
              <a:rPr lang="en-US" sz="1400" b="0" i="0" dirty="0">
                <a:solidFill>
                  <a:srgbClr val="000000"/>
                </a:solidFill>
                <a:effectLst/>
                <a:latin typeface="Helvetica" panose="020B0604020202020204" pitchFamily="34" charset="0"/>
              </a:rPr>
              <a:t> does not Granger-cause time series </a:t>
            </a:r>
            <a:r>
              <a:rPr lang="en-US" sz="1400" b="0" i="1" dirty="0">
                <a:solidFill>
                  <a:srgbClr val="000000"/>
                </a:solidFill>
                <a:effectLst/>
                <a:latin typeface="inherit"/>
              </a:rPr>
              <a:t>y</a:t>
            </a:r>
          </a:p>
          <a:p>
            <a:pPr algn="l" fontAlgn="base"/>
            <a:endParaRPr lang="en-US" sz="1400" b="0" i="0" dirty="0">
              <a:solidFill>
                <a:srgbClr val="3D3D3D"/>
              </a:solidFill>
              <a:effectLst/>
              <a:latin typeface="Lato" panose="020F0502020204030203" pitchFamily="34" charset="0"/>
            </a:endParaRPr>
          </a:p>
          <a:p>
            <a:pPr algn="l" fontAlgn="base"/>
            <a:r>
              <a:rPr lang="en-US" sz="1400" b="1" i="0" dirty="0">
                <a:solidFill>
                  <a:srgbClr val="000000"/>
                </a:solidFill>
                <a:effectLst/>
                <a:latin typeface="inherit"/>
              </a:rPr>
              <a:t>Alternative Hypothesis (H</a:t>
            </a:r>
            <a:r>
              <a:rPr lang="en-US" sz="1400" b="1" i="0" baseline="-25000" dirty="0">
                <a:solidFill>
                  <a:srgbClr val="000000"/>
                </a:solidFill>
                <a:effectLst/>
                <a:latin typeface="inherit"/>
              </a:rPr>
              <a:t>A</a:t>
            </a:r>
            <a:r>
              <a:rPr lang="en-US" sz="1400" b="1" i="0" dirty="0">
                <a:solidFill>
                  <a:srgbClr val="000000"/>
                </a:solidFill>
                <a:effectLst/>
                <a:latin typeface="inherit"/>
              </a:rPr>
              <a:t>):</a:t>
            </a:r>
            <a:r>
              <a:rPr lang="en-US" sz="1400" b="0" i="0" dirty="0">
                <a:solidFill>
                  <a:srgbClr val="000000"/>
                </a:solidFill>
                <a:effectLst/>
                <a:latin typeface="Helvetica" panose="020B0604020202020204" pitchFamily="34" charset="0"/>
              </a:rPr>
              <a:t> Time series </a:t>
            </a:r>
            <a:r>
              <a:rPr lang="en-US" sz="1400" b="0" i="1" dirty="0">
                <a:solidFill>
                  <a:srgbClr val="000000"/>
                </a:solidFill>
                <a:effectLst/>
                <a:latin typeface="inherit"/>
              </a:rPr>
              <a:t>x</a:t>
            </a:r>
            <a:r>
              <a:rPr lang="en-US" sz="1400" b="0" i="0" dirty="0">
                <a:solidFill>
                  <a:srgbClr val="000000"/>
                </a:solidFill>
                <a:effectLst/>
                <a:latin typeface="Helvetica" panose="020B0604020202020204" pitchFamily="34" charset="0"/>
              </a:rPr>
              <a:t> Granger-causes time series </a:t>
            </a:r>
            <a:r>
              <a:rPr lang="en-US" sz="1400" b="0" i="1" dirty="0">
                <a:solidFill>
                  <a:srgbClr val="000000"/>
                </a:solidFill>
                <a:effectLst/>
                <a:latin typeface="inherit"/>
              </a:rPr>
              <a:t>y</a:t>
            </a:r>
            <a:endParaRPr lang="en-US" sz="1400" b="0" i="0" dirty="0">
              <a:solidFill>
                <a:srgbClr val="3D3D3D"/>
              </a:solidFill>
              <a:effectLst/>
              <a:latin typeface="Lato" panose="020F0502020204030203" pitchFamily="34" charset="0"/>
            </a:endParaRPr>
          </a:p>
        </p:txBody>
      </p:sp>
    </p:spTree>
    <p:extLst>
      <p:ext uri="{BB962C8B-B14F-4D97-AF65-F5344CB8AC3E}">
        <p14:creationId xmlns:p14="http://schemas.microsoft.com/office/powerpoint/2010/main" val="2804816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75EACC4-E3C5-009F-BF14-EDA17C2E1F51}"/>
              </a:ext>
            </a:extLst>
          </p:cNvPr>
          <p:cNvSpPr>
            <a:spLocks noGrp="1"/>
          </p:cNvSpPr>
          <p:nvPr>
            <p:ph type="title"/>
          </p:nvPr>
        </p:nvSpPr>
        <p:spPr>
          <a:xfrm>
            <a:off x="478369" y="144001"/>
            <a:ext cx="9169401" cy="555840"/>
          </a:xfrm>
        </p:spPr>
        <p:txBody>
          <a:bodyPr/>
          <a:lstStyle/>
          <a:p>
            <a:r>
              <a:rPr lang="en-US" dirty="0"/>
              <a:t>Anomaly propagation sub-graph</a:t>
            </a:r>
          </a:p>
        </p:txBody>
      </p:sp>
      <p:sp>
        <p:nvSpPr>
          <p:cNvPr id="5" name="Slide Number Placeholder 4">
            <a:extLst>
              <a:ext uri="{FF2B5EF4-FFF2-40B4-BE49-F238E27FC236}">
                <a16:creationId xmlns:a16="http://schemas.microsoft.com/office/drawing/2014/main" id="{01C5346B-74DB-4CE0-9169-61B0378873ED}"/>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9796BA19-0B1E-B881-11B6-AC900B54E54B}"/>
              </a:ext>
            </a:extLst>
          </p:cNvPr>
          <p:cNvPicPr>
            <a:picLocks noChangeAspect="1"/>
          </p:cNvPicPr>
          <p:nvPr/>
        </p:nvPicPr>
        <p:blipFill rotWithShape="1">
          <a:blip r:embed="rId3"/>
          <a:srcRect l="3924" t="27984" r="64907" b="9094"/>
          <a:stretch/>
        </p:blipFill>
        <p:spPr>
          <a:xfrm>
            <a:off x="150991" y="962555"/>
            <a:ext cx="9941275" cy="5644341"/>
          </a:xfrm>
          <a:prstGeom prst="rect">
            <a:avLst/>
          </a:prstGeom>
        </p:spPr>
      </p:pic>
    </p:spTree>
    <p:extLst>
      <p:ext uri="{BB962C8B-B14F-4D97-AF65-F5344CB8AC3E}">
        <p14:creationId xmlns:p14="http://schemas.microsoft.com/office/powerpoint/2010/main" val="2726442443"/>
      </p:ext>
    </p:extLst>
  </p:cSld>
  <p:clrMapOvr>
    <a:masterClrMapping/>
  </p:clrMapOvr>
  <p:transition>
    <p:fade/>
  </p:transition>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4892</TotalTime>
  <Words>1054</Words>
  <Application>Microsoft Office PowerPoint</Application>
  <PresentationFormat>Widescreen</PresentationFormat>
  <Paragraphs>265</Paragraphs>
  <Slides>26</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Abadi</vt:lpstr>
      <vt:lpstr>Arial</vt:lpstr>
      <vt:lpstr>Calibri</vt:lpstr>
      <vt:lpstr>Helvetica</vt:lpstr>
      <vt:lpstr>inherit</vt:lpstr>
      <vt:lpstr>Lato</vt:lpstr>
      <vt:lpstr>LinLibertineT</vt:lpstr>
      <vt:lpstr>LinLibertineTB</vt:lpstr>
      <vt:lpstr>Verdana</vt:lpstr>
      <vt:lpstr>Wingdings</vt:lpstr>
      <vt:lpstr>HPI PPT-Template</vt:lpstr>
      <vt:lpstr>Anomaly Propagation on Graphs lecture-8 Course on Graph Neural Networks for Knowledge-Graph Systems (Winter Term 22/23) </vt:lpstr>
      <vt:lpstr>Lecture topics</vt:lpstr>
      <vt:lpstr>Problem Definition</vt:lpstr>
      <vt:lpstr>Motivation</vt:lpstr>
      <vt:lpstr>Project Contribution</vt:lpstr>
      <vt:lpstr>Anomaly propagation subgraphs (APG) –Source Graph</vt:lpstr>
      <vt:lpstr>1. Anomaly detection(SPOT Algo) </vt:lpstr>
      <vt:lpstr>2. Propagation causalities (Granger Causality)</vt:lpstr>
      <vt:lpstr>Anomaly propagation sub-graph</vt:lpstr>
      <vt:lpstr>3. Anomaly Propagation Subgraphs</vt:lpstr>
      <vt:lpstr>3. Static subgraph sampling (node2vec)  </vt:lpstr>
      <vt:lpstr>Definition of Time</vt:lpstr>
      <vt:lpstr>Definition of Time</vt:lpstr>
      <vt:lpstr>4. Timestep sampling -&gt;Spatio-temporal graphs</vt:lpstr>
      <vt:lpstr>4. Timestep sampling -&gt;Spatio-temporal graphs</vt:lpstr>
      <vt:lpstr>4. Timestep sampling -&gt;Spatio-temporal graphs</vt:lpstr>
      <vt:lpstr>4. Timestep sampling -&gt;Spatio-temporal graphs</vt:lpstr>
      <vt:lpstr>4. Timestep sampling -&gt;Spatio-temporal graphs</vt:lpstr>
      <vt:lpstr>Source Graph Generation Result</vt:lpstr>
      <vt:lpstr>Synthetic sub-Graphs- Target Graph </vt:lpstr>
      <vt:lpstr>Deep Graph Generation</vt:lpstr>
      <vt:lpstr>Graph Matching </vt:lpstr>
      <vt:lpstr>Graph Matching - Algorithm</vt:lpstr>
      <vt:lpstr>Graph Generation Results</vt:lpstr>
      <vt:lpstr>Graph Generation Results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Lecture-2 Comparing Graphs  Graph Neural Networks</dc:title>
  <dc:creator>Christian Adriano</dc:creator>
  <cp:lastModifiedBy>Christian Adriano</cp:lastModifiedBy>
  <cp:revision>98</cp:revision>
  <dcterms:created xsi:type="dcterms:W3CDTF">2020-11-11T09:19:24Z</dcterms:created>
  <dcterms:modified xsi:type="dcterms:W3CDTF">2022-11-09T20:02:33Z</dcterms:modified>
</cp:coreProperties>
</file>